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384" r:id="rId2"/>
    <p:sldId id="287" r:id="rId3"/>
    <p:sldId id="455" r:id="rId4"/>
    <p:sldId id="462" r:id="rId5"/>
    <p:sldId id="352" r:id="rId6"/>
    <p:sldId id="305" r:id="rId7"/>
    <p:sldId id="324" r:id="rId8"/>
    <p:sldId id="362" r:id="rId9"/>
    <p:sldId id="470" r:id="rId10"/>
    <p:sldId id="353" r:id="rId11"/>
    <p:sldId id="355" r:id="rId12"/>
    <p:sldId id="363" r:id="rId13"/>
    <p:sldId id="357" r:id="rId14"/>
    <p:sldId id="385" r:id="rId15"/>
    <p:sldId id="456" r:id="rId16"/>
    <p:sldId id="457" r:id="rId17"/>
    <p:sldId id="458" r:id="rId18"/>
    <p:sldId id="459" r:id="rId19"/>
    <p:sldId id="350" r:id="rId20"/>
    <p:sldId id="382" r:id="rId21"/>
    <p:sldId id="448" r:id="rId22"/>
    <p:sldId id="449" r:id="rId23"/>
    <p:sldId id="450" r:id="rId24"/>
    <p:sldId id="483" r:id="rId25"/>
    <p:sldId id="460" r:id="rId26"/>
    <p:sldId id="461" r:id="rId27"/>
    <p:sldId id="471" r:id="rId28"/>
    <p:sldId id="472" r:id="rId29"/>
    <p:sldId id="473" r:id="rId30"/>
    <p:sldId id="474" r:id="rId31"/>
    <p:sldId id="475" r:id="rId32"/>
    <p:sldId id="476" r:id="rId33"/>
    <p:sldId id="477" r:id="rId34"/>
    <p:sldId id="478" r:id="rId35"/>
    <p:sldId id="480" r:id="rId36"/>
    <p:sldId id="482" r:id="rId37"/>
    <p:sldId id="306" r:id="rId38"/>
    <p:sldId id="417" r:id="rId39"/>
    <p:sldId id="389" r:id="rId40"/>
    <p:sldId id="390" r:id="rId41"/>
    <p:sldId id="465" r:id="rId42"/>
    <p:sldId id="391" r:id="rId43"/>
    <p:sldId id="466" r:id="rId44"/>
    <p:sldId id="467" r:id="rId45"/>
    <p:sldId id="468" r:id="rId46"/>
    <p:sldId id="469" r:id="rId47"/>
    <p:sldId id="393" r:id="rId48"/>
    <p:sldId id="394" r:id="rId49"/>
    <p:sldId id="395" r:id="rId50"/>
    <p:sldId id="433" r:id="rId51"/>
    <p:sldId id="434" r:id="rId52"/>
    <p:sldId id="431" r:id="rId53"/>
    <p:sldId id="464" r:id="rId54"/>
    <p:sldId id="404" r:id="rId55"/>
    <p:sldId id="405" r:id="rId56"/>
    <p:sldId id="424" r:id="rId57"/>
    <p:sldId id="425" r:id="rId58"/>
    <p:sldId id="426" r:id="rId59"/>
    <p:sldId id="427" r:id="rId60"/>
    <p:sldId id="428" r:id="rId61"/>
    <p:sldId id="429" r:id="rId62"/>
    <p:sldId id="430" r:id="rId63"/>
    <p:sldId id="413" r:id="rId64"/>
    <p:sldId id="437" r:id="rId65"/>
    <p:sldId id="438" r:id="rId66"/>
    <p:sldId id="439" r:id="rId67"/>
    <p:sldId id="440" r:id="rId68"/>
    <p:sldId id="441" r:id="rId69"/>
    <p:sldId id="445" r:id="rId70"/>
    <p:sldId id="414" r:id="rId71"/>
    <p:sldId id="373" r:id="rId72"/>
    <p:sldId id="446" r:id="rId73"/>
    <p:sldId id="348" r:id="rId74"/>
    <p:sldId id="383" r:id="rId75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0000FF"/>
    <a:srgbClr val="C96009"/>
    <a:srgbClr val="FF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9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8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DED181-46CB-43A6-AF2B-6CD636E7E657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3C6319-62B0-4E5A-9465-7A24E9B61E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1247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 smtClean="0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527EA1-5CD7-475B-9AF0-6CDAE1F67E23}" type="slidenum">
              <a:rPr lang="it-IT" altLang="it-IT" smtClean="0"/>
              <a:pPr>
                <a:spcBef>
                  <a:spcPct val="0"/>
                </a:spcBef>
              </a:pPr>
              <a:t>19</a:t>
            </a:fld>
            <a:endParaRPr lang="it-IT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377686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0B716E-2BDA-4414-9D25-EA572B46666B}" type="slidenum">
              <a:rPr lang="it-IT" altLang="it-IT" smtClean="0">
                <a:latin typeface="Candara" panose="020E0502030303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it-IT" altLang="it-IT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0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3C6319-62B0-4E5A-9465-7A24E9B61EF3}" type="slidenum">
              <a:rPr lang="it-IT" altLang="it-IT" smtClean="0"/>
              <a:pPr>
                <a:defRPr/>
              </a:pPr>
              <a:t>28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503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F8FFCB8-6E07-40C4-B8DE-DADFAF316CF0}" type="slidenum">
              <a:rPr lang="it-IT" altLang="it-IT" smtClean="0"/>
              <a:pPr/>
              <a:t>42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96892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0BE907B-B290-4EF5-B18F-5CDB8E77A96F}" type="slidenum">
              <a:rPr lang="it-IT" altLang="it-IT" smtClean="0"/>
              <a:pPr/>
              <a:t>51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4545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B3B5D-3D18-473F-B8D6-AF5386E4BFE7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0B085-C7FC-4B33-BEF5-AC647085DF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522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B4A15-DB70-41B9-8D7E-AF8D147C349E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0400-7199-46FF-9276-419E8BF34D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4551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61792-67DE-450C-8D7B-3FAE21315801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FE2F2-2F1F-4A6F-8AD1-AE44B75DF09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242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A801-1504-4402-BA1C-AFDCDAB1BBF7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CE3F8-BFF4-4165-BEC2-729387F2CC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053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630A9-5421-477A-BF8D-99A6B89804B0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D542E-7C1B-4632-8629-D5C5BA2687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708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A65C6-3E20-4EE3-BB60-882038E14DEE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19C38-DAD6-4D2D-9674-B8B6327D8D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895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1EACD-28AD-4C13-A02E-4D1F4F20A413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4773-A314-4672-8E85-7ED7D05443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124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D5CE2-3015-471A-B1F8-4AEF61F4EE4E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B3F6-D9B0-49B3-B2AB-44A940F707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87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993C-CF9B-4116-8679-09EA3C254B08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81C72-3B60-4F3E-AD4D-CE206D9EEB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355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F8261-300D-4F5D-8942-AE475881428C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49E4F-166B-4955-96EF-471C432E53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55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76E8-D52E-4573-8E5D-FC86B99D17E1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44B05-9357-4913-99A0-5FBB4EFA15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558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71F96A-FC4D-4BF2-AD72-A1E53DFECFAB}" type="datetimeFigureOut">
              <a:rPr lang="it-IT"/>
              <a:pPr>
                <a:defRPr/>
              </a:pPr>
              <a:t>28/07/2022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01F065-B907-4AB9-A712-D5F16A2C05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er.it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patrimonioculturale-er.i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atalog.regione.emilia-romagna.it/catalogCTA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rimonioculturale-er.it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rimonioculturale-er.it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hyperlink" Target="http://www.tourer.it/mappa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tourer@beniculturali.it" TargetMode="External"/><Relationship Id="rId2" Type="http://schemas.openxmlformats.org/officeDocument/2006/relationships/hyperlink" Target="http://www.tourer.i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ctrTitle"/>
          </p:nvPr>
        </p:nvSpPr>
        <p:spPr>
          <a:xfrm>
            <a:off x="307975" y="1697038"/>
            <a:ext cx="8836025" cy="1470025"/>
          </a:xfrm>
        </p:spPr>
        <p:txBody>
          <a:bodyPr/>
          <a:lstStyle/>
          <a:p>
            <a:r>
              <a:rPr lang="it-IT" altLang="it-IT" sz="2800" dirty="0" smtClean="0">
                <a:solidFill>
                  <a:srgbClr val="FF6600"/>
                </a:solidFill>
                <a:latin typeface="Titillium Web" panose="00000500000000000000" pitchFamily="2" charset="0"/>
              </a:rPr>
              <a:t>Presentazione delle banche dati dei beni tutelati promosse dal Ministero della Cultura e diffuse attraverso le mappe interattive dei portali </a:t>
            </a:r>
            <a:r>
              <a:rPr lang="it-IT" altLang="it-IT" sz="2800" dirty="0" smtClean="0">
                <a:solidFill>
                  <a:srgbClr val="FF6600"/>
                </a:solidFill>
                <a:latin typeface="Titillium Web" panose="00000500000000000000" pitchFamily="2" charset="0"/>
                <a:hlinkClick r:id="rId2"/>
              </a:rPr>
              <a:t>www.patrimonioculturale-er.it</a:t>
            </a:r>
            <a:r>
              <a:rPr lang="it-IT" altLang="it-IT" sz="2800" dirty="0" smtClean="0">
                <a:solidFill>
                  <a:srgbClr val="FF6600"/>
                </a:solidFill>
                <a:latin typeface="Titillium Web" panose="00000500000000000000" pitchFamily="2" charset="0"/>
              </a:rPr>
              <a:t>  e </a:t>
            </a:r>
            <a:r>
              <a:rPr lang="it-IT" altLang="it-IT" sz="2800" dirty="0" smtClean="0">
                <a:solidFill>
                  <a:srgbClr val="FF6600"/>
                </a:solidFill>
                <a:latin typeface="Titillium Web" panose="00000500000000000000" pitchFamily="2" charset="0"/>
                <a:hlinkClick r:id="rId3"/>
              </a:rPr>
              <a:t>www.tourer.it</a:t>
            </a:r>
            <a:r>
              <a:rPr lang="it-IT" altLang="it-IT" sz="2800" dirty="0" smtClean="0">
                <a:solidFill>
                  <a:srgbClr val="FF6600"/>
                </a:solidFill>
                <a:latin typeface="Titillium Web" panose="00000500000000000000" pitchFamily="2" charset="0"/>
              </a:rPr>
              <a:t>; potenzialità offerte dal collegamento con il catalogo OPAC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09750" y="4221163"/>
            <a:ext cx="5830888" cy="1384300"/>
          </a:xfrm>
        </p:spPr>
        <p:txBody>
          <a:bodyPr/>
          <a:lstStyle/>
          <a:p>
            <a:pPr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anose="00000500000000000000" pitchFamily="2" charset="0"/>
              </a:rPr>
              <a:t>Ilaria Di Cocco </a:t>
            </a:r>
            <a:endParaRPr lang="it-IT" b="1" dirty="0" smtClean="0">
              <a:solidFill>
                <a:schemeClr val="tx1">
                  <a:lumMod val="75000"/>
                  <a:lumOff val="25000"/>
                </a:schemeClr>
              </a:solidFill>
              <a:latin typeface="Titillium Web" panose="00000500000000000000" pitchFamily="2" charset="0"/>
            </a:endParaRPr>
          </a:p>
          <a:p>
            <a:pPr>
              <a:defRPr/>
            </a:pPr>
            <a:r>
              <a:rPr lang="it-IT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anose="00000500000000000000" pitchFamily="2" charset="0"/>
              </a:rPr>
              <a:t>MiC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tillium Web" panose="00000500000000000000" pitchFamily="2" charset="0"/>
              </a:rPr>
              <a:t> – Segretariato regionale per l’Emilia-Romagna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3076" name="Immagin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863" y="6173788"/>
            <a:ext cx="28082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magin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763" y="5846763"/>
            <a:ext cx="14716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magin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663" y="6013450"/>
            <a:ext cx="24114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223202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438" y="1547813"/>
            <a:ext cx="8559800" cy="528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2"/>
          <p:cNvSpPr txBox="1">
            <a:spLocks/>
          </p:cNvSpPr>
          <p:nvPr/>
        </p:nvSpPr>
        <p:spPr>
          <a:xfrm>
            <a:off x="120650" y="354013"/>
            <a:ext cx="8782050" cy="10541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48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Tutti i 233 beni archeologici </a:t>
            </a:r>
            <a:endParaRPr lang="it-IT" sz="4800" dirty="0">
              <a:solidFill>
                <a:srgbClr val="FF9933"/>
              </a:solidFill>
              <a:latin typeface="Titillium Web" panose="00000500000000000000" pitchFamily="2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4230688" y="3786188"/>
            <a:ext cx="288925" cy="2889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61938" y="5068888"/>
            <a:ext cx="2024062" cy="585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438" y="1547813"/>
            <a:ext cx="8559800" cy="528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2"/>
          <p:cNvSpPr txBox="1">
            <a:spLocks/>
          </p:cNvSpPr>
          <p:nvPr/>
        </p:nvSpPr>
        <p:spPr>
          <a:xfrm>
            <a:off x="198438" y="354013"/>
            <a:ext cx="8782050" cy="105410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48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Tutti i 203 beni paesaggistici ex art. 136 </a:t>
            </a:r>
            <a:endParaRPr lang="it-IT" sz="4800" dirty="0">
              <a:solidFill>
                <a:srgbClr val="FF9933"/>
              </a:solidFill>
              <a:latin typeface="Titillium Web" panose="00000500000000000000" pitchFamily="2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3155950" y="4371975"/>
            <a:ext cx="877888" cy="849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46063" y="4579938"/>
            <a:ext cx="2024062" cy="585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"/>
          <a:stretch/>
        </p:blipFill>
        <p:spPr>
          <a:xfrm>
            <a:off x="-26988" y="1517650"/>
            <a:ext cx="9170988" cy="4538663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43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smtClean="0">
                <a:solidFill>
                  <a:srgbClr val="FF9933"/>
                </a:solidFill>
                <a:latin typeface="Titillium Web" panose="00000500000000000000" pitchFamily="2" charset="0"/>
              </a:rPr>
              <a:t>Quasi tutte le tutele  paesaggistiche ex art. 142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7638" y="3119438"/>
            <a:ext cx="1570037" cy="21129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8437" name="CasellaDiTesto 1"/>
          <p:cNvSpPr txBox="1">
            <a:spLocks noChangeArrowheads="1"/>
          </p:cNvSpPr>
          <p:nvPr/>
        </p:nvSpPr>
        <p:spPr bwMode="auto">
          <a:xfrm>
            <a:off x="0" y="6283325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/>
              <a:t>Disponibili anche sul portale minERva </a:t>
            </a:r>
            <a:r>
              <a:rPr lang="it-IT" altLang="it-IT" sz="1600">
                <a:hlinkClick r:id="rId3"/>
              </a:rPr>
              <a:t>https://datacatalog.regione.emilia-romagna.it/catalogCTA/</a:t>
            </a:r>
            <a:r>
              <a:rPr lang="it-IT" altLang="it-IT" sz="1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913" y="1524000"/>
            <a:ext cx="8491537" cy="5033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e 4"/>
          <p:cNvSpPr/>
          <p:nvPr/>
        </p:nvSpPr>
        <p:spPr>
          <a:xfrm>
            <a:off x="5141913" y="5126038"/>
            <a:ext cx="288925" cy="2889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Titolo 2"/>
          <p:cNvSpPr txBox="1">
            <a:spLocks/>
          </p:cNvSpPr>
          <p:nvPr/>
        </p:nvSpPr>
        <p:spPr>
          <a:xfrm>
            <a:off x="120650" y="354013"/>
            <a:ext cx="8782050" cy="10541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600" dirty="0">
                <a:solidFill>
                  <a:srgbClr val="FF9933"/>
                </a:solidFill>
                <a:latin typeface="Titillium Web" panose="00000500000000000000" pitchFamily="2" charset="0"/>
              </a:rPr>
              <a:t>643 sedi di conservazione degli archivi</a:t>
            </a:r>
          </a:p>
        </p:txBody>
      </p:sp>
      <p:sp>
        <p:nvSpPr>
          <p:cNvPr id="7" name="Rettangolo 6"/>
          <p:cNvSpPr/>
          <p:nvPr/>
        </p:nvSpPr>
        <p:spPr>
          <a:xfrm>
            <a:off x="339725" y="4500563"/>
            <a:ext cx="2022475" cy="584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smtClean="0">
                <a:solidFill>
                  <a:srgbClr val="FF9933"/>
                </a:solidFill>
                <a:latin typeface="Titillium Web" panose="00000500000000000000" pitchFamily="2" charset="0"/>
              </a:rPr>
              <a:t>Alberi Monumentali d’Italia</a:t>
            </a:r>
          </a:p>
        </p:txBody>
      </p:sp>
      <p:pic>
        <p:nvPicPr>
          <p:cNvPr id="24579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50" y="1285875"/>
            <a:ext cx="8888413" cy="5168900"/>
          </a:xfrm>
        </p:spPr>
      </p:pic>
      <p:sp>
        <p:nvSpPr>
          <p:cNvPr id="7" name="Rettangolo 6"/>
          <p:cNvSpPr/>
          <p:nvPr/>
        </p:nvSpPr>
        <p:spPr>
          <a:xfrm>
            <a:off x="147638" y="3354388"/>
            <a:ext cx="1817687" cy="4937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4000" dirty="0">
                <a:solidFill>
                  <a:schemeClr val="accent6">
                    <a:lumMod val="75000"/>
                  </a:schemeClr>
                </a:solidFill>
              </a:rPr>
              <a:t>Molti alberi di grande rilievo </a:t>
            </a:r>
            <a:r>
              <a:rPr lang="it-IT" sz="4000" dirty="0" smtClean="0">
                <a:solidFill>
                  <a:schemeClr val="accent6">
                    <a:lumMod val="75000"/>
                  </a:schemeClr>
                </a:solidFill>
              </a:rPr>
              <a:t>paesaggistico</a:t>
            </a:r>
            <a:endParaRPr lang="it-IT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603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138" y="1600200"/>
            <a:ext cx="4086225" cy="4525963"/>
          </a:xfrm>
        </p:spPr>
      </p:pic>
      <p:sp>
        <p:nvSpPr>
          <p:cNvPr id="25604" name="CasellaDiTesto 4"/>
          <p:cNvSpPr txBox="1">
            <a:spLocks noChangeArrowheads="1"/>
          </p:cNvSpPr>
          <p:nvPr/>
        </p:nvSpPr>
        <p:spPr bwMode="auto">
          <a:xfrm>
            <a:off x="107950" y="6122988"/>
            <a:ext cx="4189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6600"/>
                </a:solidFill>
                <a:latin typeface="Titillium Web" panose="00000500000000000000" pitchFamily="2" charset="0"/>
              </a:rPr>
              <a:t>Pioppo nero di Ronchi di Crevalcore</a:t>
            </a:r>
          </a:p>
        </p:txBody>
      </p:sp>
      <p:sp>
        <p:nvSpPr>
          <p:cNvPr id="25605" name="Rettangolo 6"/>
          <p:cNvSpPr>
            <a:spLocks noChangeArrowheads="1"/>
          </p:cNvSpPr>
          <p:nvPr/>
        </p:nvSpPr>
        <p:spPr bwMode="auto">
          <a:xfrm>
            <a:off x="6623050" y="6102350"/>
            <a:ext cx="2454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6600"/>
                </a:solidFill>
                <a:latin typeface="Titillium Web" panose="00000500000000000000" pitchFamily="2" charset="0"/>
              </a:rPr>
              <a:t>Rovere di Verica di Pavullo</a:t>
            </a:r>
          </a:p>
        </p:txBody>
      </p:sp>
      <p:pic>
        <p:nvPicPr>
          <p:cNvPr id="25606" name="Immagin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1"/>
          <a:stretch>
            <a:fillRect/>
          </a:stretch>
        </p:blipFill>
        <p:spPr bwMode="auto">
          <a:xfrm>
            <a:off x="4846638" y="1597025"/>
            <a:ext cx="40894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dirty="0" smtClean="0"/>
          </a:p>
        </p:txBody>
      </p:sp>
      <p:pic>
        <p:nvPicPr>
          <p:cNvPr id="26627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495300"/>
            <a:ext cx="8677275" cy="5791200"/>
          </a:xfrm>
        </p:spPr>
      </p:pic>
      <p:sp>
        <p:nvSpPr>
          <p:cNvPr id="26628" name="CasellaDiTesto 4"/>
          <p:cNvSpPr txBox="1">
            <a:spLocks noChangeArrowheads="1"/>
          </p:cNvSpPr>
          <p:nvPr/>
        </p:nvSpPr>
        <p:spPr bwMode="auto">
          <a:xfrm>
            <a:off x="5943600" y="6259513"/>
            <a:ext cx="3048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6600"/>
                </a:solidFill>
                <a:latin typeface="Titillium Web" panose="00000500000000000000" pitchFamily="2" charset="0"/>
              </a:rPr>
              <a:t>Platano di Fondo Reno - Ferrara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dirty="0" smtClean="0"/>
          </a:p>
        </p:txBody>
      </p:sp>
      <p:pic>
        <p:nvPicPr>
          <p:cNvPr id="27651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025" y="438150"/>
            <a:ext cx="8232775" cy="5764213"/>
          </a:xfrm>
        </p:spPr>
      </p:pic>
      <p:sp>
        <p:nvSpPr>
          <p:cNvPr id="27652" name="CasellaDiTesto 4"/>
          <p:cNvSpPr txBox="1">
            <a:spLocks noChangeArrowheads="1"/>
          </p:cNvSpPr>
          <p:nvPr/>
        </p:nvSpPr>
        <p:spPr bwMode="auto">
          <a:xfrm>
            <a:off x="2579688" y="6205538"/>
            <a:ext cx="6203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6600"/>
                </a:solidFill>
                <a:latin typeface="Titillium Web" panose="00000500000000000000" pitchFamily="2" charset="0"/>
              </a:rPr>
              <a:t>Pioppo bianco della Prada - Faenza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dirty="0" smtClean="0"/>
          </a:p>
        </p:txBody>
      </p:sp>
      <p:pic>
        <p:nvPicPr>
          <p:cNvPr id="28675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542925"/>
            <a:ext cx="8251825" cy="5776913"/>
          </a:xfrm>
        </p:spPr>
      </p:pic>
      <p:sp>
        <p:nvSpPr>
          <p:cNvPr id="28676" name="CasellaDiTesto 4"/>
          <p:cNvSpPr txBox="1">
            <a:spLocks noChangeArrowheads="1"/>
          </p:cNvSpPr>
          <p:nvPr/>
        </p:nvSpPr>
        <p:spPr bwMode="auto">
          <a:xfrm>
            <a:off x="2579688" y="6319838"/>
            <a:ext cx="6203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rgbClr val="FF6600"/>
                </a:solidFill>
                <a:latin typeface="Titillium Web" panose="00000500000000000000" pitchFamily="2" charset="0"/>
              </a:rPr>
              <a:t>Castagno di Barchi di Ottone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>
          <a:xfrm>
            <a:off x="455613" y="7778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dirty="0" smtClean="0">
                <a:solidFill>
                  <a:schemeClr val="accent6">
                    <a:lumMod val="75000"/>
                  </a:schemeClr>
                </a:solidFill>
              </a:rPr>
              <a:t>Open data - Servizi </a:t>
            </a:r>
            <a:r>
              <a:rPr lang="it-IT" altLang="it-IT" sz="4000" dirty="0">
                <a:solidFill>
                  <a:schemeClr val="accent6">
                    <a:lumMod val="75000"/>
                  </a:schemeClr>
                </a:solidFill>
              </a:rPr>
              <a:t>WEB (WMS e WFS)</a:t>
            </a:r>
          </a:p>
        </p:txBody>
      </p:sp>
      <p:pic>
        <p:nvPicPr>
          <p:cNvPr id="327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1220788"/>
            <a:ext cx="8996362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/>
          <p:nvPr/>
        </p:nvSpPr>
        <p:spPr>
          <a:xfrm>
            <a:off x="3898900" y="1909763"/>
            <a:ext cx="865188" cy="504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1219200"/>
            <a:ext cx="890587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38" y="1196975"/>
            <a:ext cx="8996362" cy="5472113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393826" y="26186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Dall’emergenza al quotidiano</a:t>
            </a:r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>
          <a:xfrm>
            <a:off x="393826" y="952782"/>
            <a:ext cx="8451410" cy="5556659"/>
          </a:xfrm>
        </p:spPr>
        <p:txBody>
          <a:bodyPr/>
          <a:lstStyle/>
          <a:p>
            <a:pPr eaLnBrk="1" hangingPunct="1"/>
            <a:r>
              <a:rPr lang="it-IT" altLang="it-IT" sz="2400" dirty="0" smtClean="0">
                <a:latin typeface="Titillium Web" panose="00000500000000000000" pitchFamily="2" charset="0"/>
              </a:rPr>
              <a:t>All’indomani del sisma del 2012, fu creata dal Ministero per i beni culturali – Direzione Regionale una mappatura di precisione del patrimonio architettonico colpito, per coordinare le operazioni di messa in sicurezza e rilievo dei danni</a:t>
            </a:r>
          </a:p>
          <a:p>
            <a:pPr eaLnBrk="1" hangingPunct="1"/>
            <a:r>
              <a:rPr lang="it-IT" altLang="it-IT" sz="2400" dirty="0" smtClean="0">
                <a:latin typeface="Titillium Web" panose="00000500000000000000" pitchFamily="2" charset="0"/>
              </a:rPr>
              <a:t>La mappatura fu quindi estesa a tutto il territorio regionale, e destinata alla gestione ordinaria dei beni tutelati in modo che tale patrimonio di esperienze e dati non andasse disperso</a:t>
            </a:r>
            <a:endParaRPr lang="it-IT" altLang="it-IT" sz="2400" dirty="0" smtClean="0">
              <a:latin typeface="Titillium Web" panose="00000500000000000000" pitchFamily="2" charset="0"/>
            </a:endParaRPr>
          </a:p>
          <a:p>
            <a:pPr eaLnBrk="1" hangingPunct="1"/>
            <a:r>
              <a:rPr lang="it-IT" altLang="it-IT" sz="2400" dirty="0" smtClean="0">
                <a:latin typeface="Titillium Web" panose="00000500000000000000" pitchFamily="2" charset="0"/>
              </a:rPr>
              <a:t>Creazione </a:t>
            </a:r>
            <a:r>
              <a:rPr lang="it-IT" altLang="it-IT" sz="2400" dirty="0" smtClean="0">
                <a:latin typeface="Titillium Web" panose="00000500000000000000" pitchFamily="2" charset="0"/>
              </a:rPr>
              <a:t>del </a:t>
            </a:r>
            <a:r>
              <a:rPr lang="it-IT" altLang="it-IT" sz="2400" dirty="0" smtClean="0">
                <a:latin typeface="Titillium Web" panose="00000500000000000000" pitchFamily="2" charset="0"/>
              </a:rPr>
              <a:t>portale cartografico </a:t>
            </a:r>
            <a:r>
              <a:rPr lang="it-IT" altLang="it-IT" sz="2400" dirty="0" smtClean="0">
                <a:latin typeface="Titillium Web" panose="00000500000000000000" pitchFamily="2" charset="0"/>
                <a:hlinkClick r:id="rId2"/>
              </a:rPr>
              <a:t>www.patrimonioculturale-er.it</a:t>
            </a:r>
            <a:endParaRPr lang="it-IT" altLang="it-IT" sz="2400" dirty="0" smtClean="0">
              <a:latin typeface="Titillium Web" panose="00000500000000000000" pitchFamily="2" charset="0"/>
            </a:endParaRPr>
          </a:p>
          <a:p>
            <a:pPr eaLnBrk="1" hangingPunct="1"/>
            <a:r>
              <a:rPr lang="it-IT" altLang="it-IT" sz="2400" dirty="0" smtClean="0">
                <a:latin typeface="Titillium Web" panose="00000500000000000000" pitchFamily="2" charset="0"/>
              </a:rPr>
              <a:t>Utilizzo tecnico da parte del </a:t>
            </a:r>
            <a:r>
              <a:rPr lang="it-IT" altLang="it-IT" sz="2400" dirty="0" err="1" smtClean="0">
                <a:latin typeface="Titillium Web" panose="00000500000000000000" pitchFamily="2" charset="0"/>
              </a:rPr>
              <a:t>MiC</a:t>
            </a:r>
            <a:r>
              <a:rPr lang="it-IT" altLang="it-IT" sz="2400" dirty="0" smtClean="0">
                <a:latin typeface="Titillium Web" panose="00000500000000000000" pitchFamily="2" charset="0"/>
              </a:rPr>
              <a:t> e delle amministrazioni locali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950" y="2247900"/>
            <a:ext cx="8856663" cy="3878263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sz="1300" dirty="0" smtClean="0"/>
              <a:t>Il WebGIS è largamente utilizzato </a:t>
            </a:r>
            <a:r>
              <a:rPr lang="it-IT" sz="1300" dirty="0"/>
              <a:t>dai Comuni per la redazione e l’aggiornamento della propria </a:t>
            </a:r>
            <a:r>
              <a:rPr lang="it-IT" sz="1300" b="1" dirty="0"/>
              <a:t>pianificazione urbanistica</a:t>
            </a:r>
            <a:r>
              <a:rPr lang="it-IT" sz="1300" dirty="0"/>
              <a:t>, con un confronto fattivo che ha offerto anche spunti per il controllo e l’aggiornamento delle informazioni. </a:t>
            </a:r>
            <a:endParaRPr lang="it-IT" sz="13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sz="1300" dirty="0" smtClean="0"/>
              <a:t>È </a:t>
            </a:r>
            <a:r>
              <a:rPr lang="it-IT" sz="1300" dirty="0"/>
              <a:t>stata inoltre utilizzata all’interno di iniziative regionali quali: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1300" dirty="0"/>
              <a:t>Supporto al gruppo di lavoro per l’elaborazione della proposta dell’elenco regionale degli </a:t>
            </a:r>
            <a:r>
              <a:rPr lang="it-IT" sz="1300" b="1" dirty="0"/>
              <a:t>alberi Monumentali d’Italia</a:t>
            </a:r>
            <a:r>
              <a:rPr lang="it-IT" sz="1300" dirty="0"/>
              <a:t>, art. 7 legge n. </a:t>
            </a:r>
            <a:r>
              <a:rPr lang="it-IT" sz="1300" dirty="0" smtClean="0"/>
              <a:t>10/2013 (prima e seconda fase)</a:t>
            </a:r>
            <a:endParaRPr lang="it-IT" sz="1300" dirty="0"/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1300" dirty="0"/>
              <a:t>Prima </a:t>
            </a:r>
            <a:r>
              <a:rPr lang="it-IT" sz="1300" dirty="0" smtClean="0"/>
              <a:t>e seconda fase </a:t>
            </a:r>
            <a:r>
              <a:rPr lang="it-IT" sz="1300" dirty="0"/>
              <a:t>della realizzazione delle </a:t>
            </a:r>
            <a:r>
              <a:rPr lang="it-IT" sz="1300" b="1" dirty="0"/>
              <a:t>Mappe della pericolosità e del rischio di alluvioni</a:t>
            </a:r>
            <a:r>
              <a:rPr lang="it-IT" sz="1300" dirty="0"/>
              <a:t>, in attuazione dell’art. 6 Dir. 2007/60/CE e D. </a:t>
            </a:r>
            <a:r>
              <a:rPr lang="it-IT" sz="1300" dirty="0" err="1"/>
              <a:t>Lgs</a:t>
            </a:r>
            <a:r>
              <a:rPr lang="it-IT" sz="1300" dirty="0"/>
              <a:t>. 49/2010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1300" dirty="0"/>
              <a:t>Banca dati di riferimento per il patrimonio culturale all’interno dell’elaborazione </a:t>
            </a:r>
            <a:r>
              <a:rPr lang="it-IT" sz="1300" dirty="0" smtClean="0"/>
              <a:t>del </a:t>
            </a:r>
            <a:r>
              <a:rPr lang="it-IT" sz="1300" b="1" dirty="0"/>
              <a:t>Piano di Sviluppo Rurale 2014-2020</a:t>
            </a:r>
            <a:r>
              <a:rPr lang="it-IT" sz="1300" dirty="0"/>
              <a:t>; l’esistenza di tale banca dati, rispondente ai criteri europei di affidabilità ed unicità nelle identificazioni, ha permesso </a:t>
            </a:r>
            <a:r>
              <a:rPr lang="it-IT" sz="1300" b="1" u="sng" dirty="0"/>
              <a:t>l’inserimento nei bandi dei fondi PSR di criteri preferenziali per il finanziamento degli interventi sui beni culturali</a:t>
            </a:r>
            <a:r>
              <a:rPr lang="it-IT" sz="1300" dirty="0"/>
              <a:t>, nel caso sia di progetti riguardanti beni pubblici che privati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it-IT" sz="1300" dirty="0"/>
              <a:t>Sempre all’interno dell’elaborazione </a:t>
            </a:r>
            <a:r>
              <a:rPr lang="it-IT" sz="1300" dirty="0" smtClean="0"/>
              <a:t>del </a:t>
            </a:r>
            <a:r>
              <a:rPr lang="it-IT" sz="1300" dirty="0"/>
              <a:t>PSR, e in particolare della </a:t>
            </a:r>
            <a:r>
              <a:rPr lang="it-IT" sz="1300" b="1" dirty="0"/>
              <a:t>Strategia Leader</a:t>
            </a:r>
            <a:r>
              <a:rPr lang="it-IT" sz="1300" dirty="0"/>
              <a:t>, tramite il contributo dato dal censimento del patrimonio culturale alla definizione delle potenzialità e risorse territoriali dei </a:t>
            </a:r>
            <a:r>
              <a:rPr lang="it-IT" sz="1300" b="1" dirty="0"/>
              <a:t>GAL</a:t>
            </a:r>
            <a:r>
              <a:rPr lang="it-IT" sz="1300" dirty="0"/>
              <a:t>, il Segretariato è entrato a far parte del Nucleo di Valutazione </a:t>
            </a:r>
            <a:r>
              <a:rPr lang="it-IT" sz="1300" dirty="0" err="1"/>
              <a:t>Interdirezionale</a:t>
            </a:r>
            <a:r>
              <a:rPr lang="it-IT" sz="1300" dirty="0"/>
              <a:t> delle strategie e dei piani d’azione dei </a:t>
            </a:r>
            <a:r>
              <a:rPr lang="it-IT" sz="1300" b="1" dirty="0"/>
              <a:t>6 GAL attivi in Emilia-Romagna, che si sono tutti orientati sui temi del turismo sostenibile e/o della cura del paesaggio, e che h</a:t>
            </a:r>
            <a:r>
              <a:rPr lang="it-IT" sz="1300" b="1" dirty="0" smtClean="0"/>
              <a:t>anno </a:t>
            </a:r>
            <a:r>
              <a:rPr lang="it-IT" sz="1300" b="1" dirty="0"/>
              <a:t>a disposizione fondi per un ammontare complessivo di 66 milioni di euro</a:t>
            </a:r>
            <a:r>
              <a:rPr lang="it-IT" sz="1300" dirty="0"/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sz="1300" dirty="0"/>
              <a:t>Essa inoltre è stata utilizzata come supporto per l’individuazione del patrimonio culturale e paesaggistico presente nelle aree candidate a far parte della </a:t>
            </a:r>
            <a:r>
              <a:rPr lang="it-IT" sz="1300" b="1" dirty="0"/>
              <a:t>Strategia per le Aree Interne</a:t>
            </a:r>
            <a:r>
              <a:rPr lang="it-IT" sz="1300" dirty="0"/>
              <a:t>, contribuendo al Rapporto di Istruttoria dell’Emilia-Romagna elaborato dal Comitato Nazionale Aree Interne.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t-IT" sz="1300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695325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CONDIVISIONE</a:t>
            </a:r>
            <a:br>
              <a:rPr lang="it-IT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400" i="1" dirty="0">
                <a:solidFill>
                  <a:schemeClr val="accent6">
                    <a:lumMod val="75000"/>
                  </a:schemeClr>
                </a:solidFill>
              </a:rPr>
              <a:t>Utilizzo dei dati da parte di strumenti di pianificazione, piani </a:t>
            </a:r>
            <a:r>
              <a:rPr lang="it-IT" sz="2400" i="1" dirty="0" smtClean="0">
                <a:solidFill>
                  <a:schemeClr val="accent6">
                    <a:lumMod val="75000"/>
                  </a:schemeClr>
                </a:solidFill>
              </a:rPr>
              <a:t>e programmi</a:t>
            </a:r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1470025"/>
          </a:xfrm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rgbClr val="FF6600"/>
                </a:solidFill>
              </a:rPr>
              <a:t>Che cos’è un bene architettonico tutelato?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1188" y="2133600"/>
            <a:ext cx="8281987" cy="4464050"/>
          </a:xfrm>
        </p:spPr>
        <p:txBody>
          <a:bodyPr rtlCol="0"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it-IT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beni architettonici tutelati sono strutture (chiese, castelli, palazzi, ponti…) che vengono protette per la loro antichità e il loro interesse storico e artistico.</a:t>
            </a:r>
            <a:endParaRPr lang="it-IT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11334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 descr="http://static.panoramio.com/photos/large/671863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4868863"/>
            <a:ext cx="1778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113" y="3897313"/>
            <a:ext cx="10795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Immagin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38" y="4400550"/>
            <a:ext cx="19224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Immagin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4219575"/>
            <a:ext cx="11239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contenuto 1"/>
          <p:cNvSpPr>
            <a:spLocks noGrp="1"/>
          </p:cNvSpPr>
          <p:nvPr>
            <p:ph idx="1"/>
          </p:nvPr>
        </p:nvSpPr>
        <p:spPr>
          <a:xfrm>
            <a:off x="406400" y="1438275"/>
            <a:ext cx="8280400" cy="3451225"/>
          </a:xfrm>
        </p:spPr>
        <p:txBody>
          <a:bodyPr/>
          <a:lstStyle/>
          <a:p>
            <a:pPr algn="just"/>
            <a:r>
              <a:rPr lang="it-IT" altLang="it-IT" smtClean="0"/>
              <a:t>Un bene che viene tutelato per il suo interesse culturale, storico ed artistico non può essere modificato e tantomeno distrutto senza autorizzazione del Ministero</a:t>
            </a:r>
          </a:p>
          <a:p>
            <a:pPr algn="just"/>
            <a:r>
              <a:rPr lang="it-IT" altLang="it-IT" smtClean="0"/>
              <a:t>Un immobile tutelato gode di benefici fiscali (ad esempio riduzione del 50% dell’IMU)</a:t>
            </a:r>
          </a:p>
          <a:p>
            <a:pPr algn="just"/>
            <a:r>
              <a:rPr lang="it-IT" altLang="it-IT" smtClean="0"/>
              <a:t>Un bene tutelato può essere inserito in specifici canali di finanziamento (ad esempio per la ricostruzione post-sisma)</a:t>
            </a:r>
          </a:p>
        </p:txBody>
      </p:sp>
      <p:sp>
        <p:nvSpPr>
          <p:cNvPr id="37891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>
                <a:solidFill>
                  <a:srgbClr val="FF6600"/>
                </a:solidFill>
              </a:rPr>
              <a:t>Cosa implica essere tutelati?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contenuto 1"/>
          <p:cNvSpPr>
            <a:spLocks noGrp="1"/>
          </p:cNvSpPr>
          <p:nvPr>
            <p:ph idx="1"/>
          </p:nvPr>
        </p:nvSpPr>
        <p:spPr>
          <a:xfrm>
            <a:off x="457200" y="1417638"/>
            <a:ext cx="8207375" cy="3451225"/>
          </a:xfrm>
        </p:spPr>
        <p:txBody>
          <a:bodyPr/>
          <a:lstStyle/>
          <a:p>
            <a:pPr marL="0" indent="0" algn="just" eaLnBrk="1" hangingPunct="1">
              <a:buFont typeface="Symbol" panose="05050102010706020507" pitchFamily="18" charset="2"/>
              <a:buNone/>
            </a:pPr>
            <a:r>
              <a:rPr lang="it-IT" altLang="it-IT" dirty="0" smtClean="0"/>
              <a:t>Molti beni culturali tutelati, pubblici e privati, sono stati protetti tramite un decreto del Ministero dei Beni culturali.</a:t>
            </a:r>
          </a:p>
          <a:p>
            <a:pPr marL="0" indent="0" algn="just" eaLnBrk="1" hangingPunct="1">
              <a:buFont typeface="Symbol" panose="05050102010706020507" pitchFamily="18" charset="2"/>
              <a:buNone/>
            </a:pPr>
            <a:r>
              <a:rPr lang="it-IT" altLang="it-IT" dirty="0" smtClean="0"/>
              <a:t>In Emilia-Romagna sono </a:t>
            </a:r>
            <a:r>
              <a:rPr lang="it-IT" altLang="it-IT" dirty="0" smtClean="0"/>
              <a:t>più di </a:t>
            </a:r>
            <a:r>
              <a:rPr lang="it-IT" altLang="it-IT" b="1" dirty="0" smtClean="0"/>
              <a:t>7000</a:t>
            </a:r>
            <a:r>
              <a:rPr lang="it-IT" altLang="it-IT" dirty="0" smtClean="0"/>
              <a:t> e sono tutti presenti all’interno del </a:t>
            </a:r>
            <a:r>
              <a:rPr lang="it-IT" altLang="it-IT" dirty="0" err="1" smtClean="0"/>
              <a:t>WebGIS</a:t>
            </a:r>
            <a:r>
              <a:rPr lang="it-IT" altLang="it-IT" dirty="0" smtClean="0"/>
              <a:t>  </a:t>
            </a:r>
            <a:r>
              <a:rPr lang="it-IT" altLang="it-IT" b="1" dirty="0" smtClean="0">
                <a:hlinkClick r:id="rId2"/>
              </a:rPr>
              <a:t>www.patrimonioculturale-er.it</a:t>
            </a:r>
            <a:r>
              <a:rPr lang="it-IT" altLang="it-IT" dirty="0" smtClean="0"/>
              <a:t> </a:t>
            </a:r>
            <a:r>
              <a:rPr lang="it-IT" altLang="it-IT" b="1" dirty="0" smtClean="0">
                <a:solidFill>
                  <a:srgbClr val="FFC000"/>
                </a:solidFill>
              </a:rPr>
              <a:t>  </a:t>
            </a:r>
          </a:p>
          <a:p>
            <a:pPr marL="0" indent="0" algn="just" eaLnBrk="1" hangingPunct="1">
              <a:buFont typeface="Symbol" panose="05050102010706020507" pitchFamily="18" charset="2"/>
              <a:buNone/>
            </a:pPr>
            <a:r>
              <a:rPr lang="it-IT" altLang="it-IT" dirty="0" smtClean="0"/>
              <a:t>Basta quindi consultare le mappe del </a:t>
            </a:r>
            <a:r>
              <a:rPr lang="it-IT" altLang="it-IT" dirty="0" err="1" smtClean="0"/>
              <a:t>WebGIS</a:t>
            </a:r>
            <a:r>
              <a:rPr lang="it-IT" altLang="it-IT" dirty="0" smtClean="0"/>
              <a:t> per poterli riconoscere.</a:t>
            </a:r>
          </a:p>
          <a:p>
            <a:pPr marL="0" indent="0" eaLnBrk="1" hangingPunct="1">
              <a:buFont typeface="Symbol" panose="05050102010706020507" pitchFamily="18" charset="2"/>
              <a:buNone/>
            </a:pPr>
            <a:endParaRPr lang="it-IT" altLang="it-IT" dirty="0" smtClean="0"/>
          </a:p>
        </p:txBody>
      </p:sp>
      <p:sp>
        <p:nvSpPr>
          <p:cNvPr id="39939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rgbClr val="FF6600"/>
                </a:solidFill>
              </a:rPr>
              <a:t>Come riconosco un bene tutelato?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contenuto 1"/>
          <p:cNvSpPr>
            <a:spLocks noGrp="1"/>
          </p:cNvSpPr>
          <p:nvPr>
            <p:ph idx="1"/>
          </p:nvPr>
        </p:nvSpPr>
        <p:spPr>
          <a:xfrm>
            <a:off x="866775" y="1993900"/>
            <a:ext cx="7408863" cy="3706813"/>
          </a:xfrm>
        </p:spPr>
        <p:txBody>
          <a:bodyPr>
            <a:normAutofit fontScale="85000" lnSpcReduction="10000"/>
          </a:bodyPr>
          <a:lstStyle/>
          <a:p>
            <a:pPr marL="0" indent="0" algn="just" eaLnBrk="1" hangingPunct="1">
              <a:buFont typeface="Symbol" pitchFamily="18" charset="2"/>
              <a:buNone/>
              <a:defRPr/>
            </a:pPr>
            <a:r>
              <a:rPr lang="it-IT" altLang="it-IT" sz="3300" dirty="0" smtClean="0"/>
              <a:t>La legge tutela automaticamente anche </a:t>
            </a:r>
            <a:r>
              <a:rPr lang="it-IT" altLang="it-IT" sz="3300" b="1" dirty="0" smtClean="0"/>
              <a:t>tutti gli edifici pubblici </a:t>
            </a:r>
            <a:r>
              <a:rPr lang="it-IT" altLang="it-IT" sz="3300" dirty="0" smtClean="0"/>
              <a:t>(municipi, cimiteri…), </a:t>
            </a:r>
            <a:r>
              <a:rPr lang="it-IT" altLang="it-IT" sz="3300" b="1" dirty="0" smtClean="0"/>
              <a:t>ecclesiastici</a:t>
            </a:r>
            <a:r>
              <a:rPr lang="it-IT" altLang="it-IT" sz="3300" dirty="0" smtClean="0"/>
              <a:t> (chiese, oratori, conventi…) e di persone giuridiche private senza fini di lucro (fondazioni, opere pie…) </a:t>
            </a:r>
            <a:r>
              <a:rPr lang="it-IT" altLang="it-IT" sz="3300" b="1" dirty="0" smtClean="0"/>
              <a:t>che hanno più di 70 anni.</a:t>
            </a:r>
          </a:p>
          <a:p>
            <a:pPr marL="0" indent="0" algn="just" eaLnBrk="1" hangingPunct="1">
              <a:buFont typeface="Symbol" pitchFamily="18" charset="2"/>
              <a:buNone/>
              <a:defRPr/>
            </a:pPr>
            <a:r>
              <a:rPr lang="it-IT" altLang="it-IT" sz="3300" dirty="0" smtClean="0"/>
              <a:t>Non tutti questi edifici sono ancora presenti nel </a:t>
            </a:r>
            <a:r>
              <a:rPr lang="it-IT" altLang="it-IT" sz="3300" dirty="0" err="1" smtClean="0"/>
              <a:t>WebGIS</a:t>
            </a:r>
            <a:r>
              <a:rPr lang="it-IT" altLang="it-IT" sz="3300" dirty="0" smtClean="0"/>
              <a:t>, che ne conta circa </a:t>
            </a:r>
            <a:r>
              <a:rPr lang="it-IT" altLang="it-IT" sz="3300" b="1" dirty="0" smtClean="0"/>
              <a:t>3000</a:t>
            </a:r>
            <a:r>
              <a:rPr lang="it-IT" altLang="it-IT" sz="3300" dirty="0" smtClean="0"/>
              <a:t>; è molto importante </a:t>
            </a:r>
            <a:r>
              <a:rPr lang="it-IT" altLang="it-IT" sz="3300" b="1" dirty="0" smtClean="0"/>
              <a:t>segnalarli</a:t>
            </a:r>
            <a:r>
              <a:rPr lang="it-IT" altLang="it-IT" sz="3300" dirty="0" smtClean="0"/>
              <a:t> per arricchire le mappe e contribuire a farli conoscere.</a:t>
            </a:r>
          </a:p>
          <a:p>
            <a:pPr marL="0" indent="0" eaLnBrk="1" hangingPunct="1">
              <a:buFont typeface="Symbol" pitchFamily="18" charset="2"/>
              <a:buNone/>
              <a:defRPr/>
            </a:pPr>
            <a:endParaRPr lang="it-IT" altLang="it-IT" dirty="0" smtClean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rgbClr val="FF6600"/>
                </a:solidFill>
              </a:rPr>
              <a:t>Ci sono altri beni tutelati? Possono non essere presenti nel </a:t>
            </a:r>
            <a:r>
              <a:rPr lang="it-IT" dirty="0" err="1">
                <a:solidFill>
                  <a:srgbClr val="FF6600"/>
                </a:solidFill>
              </a:rPr>
              <a:t>WebGIS</a:t>
            </a:r>
            <a:r>
              <a:rPr lang="it-IT" dirty="0">
                <a:solidFill>
                  <a:srgbClr val="FF66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7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smtClean="0">
                <a:solidFill>
                  <a:srgbClr val="FF6600"/>
                </a:solidFill>
              </a:rPr>
              <a:t>Come cercare un bene tutelato nel WebGIS</a:t>
            </a:r>
          </a:p>
        </p:txBody>
      </p:sp>
      <p:pic>
        <p:nvPicPr>
          <p:cNvPr id="45059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55713"/>
            <a:ext cx="9126538" cy="4651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>
                <a:solidFill>
                  <a:srgbClr val="FF6600"/>
                </a:solidFill>
              </a:rPr>
              <a:t>Modalità di ricerca</a:t>
            </a:r>
          </a:p>
        </p:txBody>
      </p:sp>
      <p:sp>
        <p:nvSpPr>
          <p:cNvPr id="46083" name="Segnaposto contenuto 2"/>
          <p:cNvSpPr>
            <a:spLocks noGrp="1"/>
          </p:cNvSpPr>
          <p:nvPr>
            <p:ph idx="1"/>
          </p:nvPr>
        </p:nvSpPr>
        <p:spPr>
          <a:xfrm>
            <a:off x="5638800" y="3340567"/>
            <a:ext cx="3505200" cy="3114022"/>
          </a:xfrm>
          <a:noFill/>
        </p:spPr>
        <p:txBody>
          <a:bodyPr/>
          <a:lstStyle/>
          <a:p>
            <a:r>
              <a:rPr lang="it-IT" altLang="it-IT" dirty="0" smtClean="0">
                <a:solidFill>
                  <a:srgbClr val="FF6600"/>
                </a:solidFill>
              </a:rPr>
              <a:t>Per tipologia di beni</a:t>
            </a:r>
          </a:p>
          <a:p>
            <a:r>
              <a:rPr lang="it-IT" altLang="it-IT" dirty="0" smtClean="0">
                <a:solidFill>
                  <a:srgbClr val="FF6600"/>
                </a:solidFill>
              </a:rPr>
              <a:t>Geografica o catastale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39" y="1326777"/>
            <a:ext cx="5140674" cy="5262282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259976" y="4897578"/>
            <a:ext cx="3200400" cy="1775012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662"/>
            <a:ext cx="8229600" cy="953526"/>
          </a:xfrm>
        </p:spPr>
        <p:txBody>
          <a:bodyPr/>
          <a:lstStyle/>
          <a:p>
            <a:r>
              <a:rPr lang="it-IT" sz="3200" dirty="0" smtClean="0">
                <a:solidFill>
                  <a:srgbClr val="FF6600"/>
                </a:solidFill>
              </a:rPr>
              <a:t>All’interno della ricerca dei beni architettonici</a:t>
            </a:r>
            <a:endParaRPr lang="it-IT" sz="3200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6137"/>
            <a:ext cx="3245224" cy="5985291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>
            <a:off x="2178424" y="1873624"/>
            <a:ext cx="3585882" cy="89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952564" y="1688958"/>
            <a:ext cx="224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Parola o parole chiave</a:t>
            </a:r>
            <a:endParaRPr lang="it-IT" dirty="0">
              <a:solidFill>
                <a:srgbClr val="FF6600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2178424" y="2612324"/>
            <a:ext cx="3585882" cy="89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5952564" y="2427658"/>
            <a:ext cx="139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Parola esatta</a:t>
            </a:r>
            <a:endParaRPr lang="it-IT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1647"/>
          </a:xfrm>
        </p:spPr>
        <p:txBody>
          <a:bodyPr/>
          <a:lstStyle/>
          <a:p>
            <a:r>
              <a:rPr lang="it-IT" sz="4000" dirty="0" smtClean="0">
                <a:solidFill>
                  <a:srgbClr val="FF6600"/>
                </a:solidFill>
              </a:rPr>
              <a:t>Restringere la ricerca</a:t>
            </a:r>
            <a:endParaRPr lang="it-IT" sz="4000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15" y="851647"/>
            <a:ext cx="2839737" cy="5826684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0" y="1613647"/>
            <a:ext cx="2483224" cy="1039906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477435" y="3419148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Filtri geografici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15" y="851647"/>
            <a:ext cx="2929385" cy="58266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15" y="851647"/>
            <a:ext cx="2992410" cy="5826684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H="1">
            <a:off x="1703295" y="3603814"/>
            <a:ext cx="3585882" cy="89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99" y="851647"/>
            <a:ext cx="2993413" cy="582668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629835" y="358051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</a:rPr>
              <a:t>Tipologie</a:t>
            </a:r>
            <a:endParaRPr lang="it-IT" dirty="0">
              <a:solidFill>
                <a:srgbClr val="FF66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1855695" y="3765179"/>
            <a:ext cx="3585882" cy="89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96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8097"/>
            <a:ext cx="8229600" cy="845950"/>
          </a:xfrm>
        </p:spPr>
        <p:txBody>
          <a:bodyPr/>
          <a:lstStyle/>
          <a:p>
            <a:r>
              <a:rPr lang="it-IT" dirty="0" smtClean="0">
                <a:solidFill>
                  <a:srgbClr val="FF6600"/>
                </a:solidFill>
              </a:rPr>
              <a:t>Risultato soddisfacente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99882"/>
            <a:ext cx="9151127" cy="4580965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116540" y="2339788"/>
            <a:ext cx="457201" cy="46616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5576046" y="2958353"/>
            <a:ext cx="457201" cy="46616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9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152400" y="193675"/>
            <a:ext cx="8794750" cy="1143000"/>
          </a:xfrm>
        </p:spPr>
        <p:txBody>
          <a:bodyPr/>
          <a:lstStyle/>
          <a:p>
            <a:r>
              <a:rPr lang="it-IT" altLang="it-IT" sz="2200" dirty="0" smtClean="0">
                <a:solidFill>
                  <a:srgbClr val="FF6600"/>
                </a:solidFill>
              </a:rPr>
              <a:t>Tutta la mappatura si basa su un</a:t>
            </a:r>
            <a:r>
              <a:rPr lang="it-IT" altLang="it-IT" sz="2200" dirty="0" smtClean="0">
                <a:solidFill>
                  <a:srgbClr val="FF6600"/>
                </a:solidFill>
              </a:rPr>
              <a:t>a </a:t>
            </a:r>
            <a:r>
              <a:rPr lang="it-IT" altLang="it-IT" sz="2200" dirty="0" smtClean="0">
                <a:solidFill>
                  <a:srgbClr val="FF6600"/>
                </a:solidFill>
              </a:rPr>
              <a:t>georeferenziazione </a:t>
            </a:r>
            <a:r>
              <a:rPr lang="it-IT" altLang="it-IT" sz="2200" dirty="0" smtClean="0">
                <a:solidFill>
                  <a:srgbClr val="FF6600"/>
                </a:solidFill>
              </a:rPr>
              <a:t>areale, che </a:t>
            </a:r>
            <a:r>
              <a:rPr lang="it-IT" altLang="it-IT" sz="2200" dirty="0" smtClean="0">
                <a:solidFill>
                  <a:srgbClr val="FF6600"/>
                </a:solidFill>
              </a:rPr>
              <a:t>garantisce il non sovrapporsi dei beni culturali, e quindi l’univocità degli identificativi anche lì dove si ha una grande densità di informazioni</a:t>
            </a:r>
            <a:r>
              <a:rPr lang="it-IT" altLang="it-IT" sz="2200" dirty="0" smtClean="0"/>
              <a:t> </a:t>
            </a:r>
          </a:p>
        </p:txBody>
      </p:sp>
      <p:pic>
        <p:nvPicPr>
          <p:cNvPr id="6147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50988"/>
            <a:ext cx="9139238" cy="5046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6600"/>
                </a:solidFill>
              </a:rPr>
              <a:t>Zoom sul bene che mi interessa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9506"/>
            <a:ext cx="9219689" cy="4598894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4993341" y="3630706"/>
            <a:ext cx="636494" cy="573741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62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6600"/>
                </a:solidFill>
              </a:rPr>
              <a:t>Ricerca geografica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12541" y="1600200"/>
            <a:ext cx="2761130" cy="4525963"/>
          </a:xfrm>
        </p:spPr>
        <p:txBody>
          <a:bodyPr/>
          <a:lstStyle/>
          <a:p>
            <a:r>
              <a:rPr lang="it-IT" sz="2800" dirty="0" smtClean="0">
                <a:solidFill>
                  <a:srgbClr val="FF6600"/>
                </a:solidFill>
              </a:rPr>
              <a:t>Mi permette di posizionarmi in una zona</a:t>
            </a:r>
          </a:p>
          <a:p>
            <a:r>
              <a:rPr lang="it-IT" sz="2800" dirty="0" smtClean="0">
                <a:solidFill>
                  <a:srgbClr val="FF6600"/>
                </a:solidFill>
              </a:rPr>
              <a:t>Posso indicare una località o anche una strada</a:t>
            </a:r>
            <a:endParaRPr lang="it-IT" sz="2800" dirty="0">
              <a:solidFill>
                <a:srgbClr val="FF66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00200"/>
            <a:ext cx="6073123" cy="48902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0199"/>
            <a:ext cx="6033246" cy="48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4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6600"/>
                </a:solidFill>
              </a:rPr>
              <a:t>E se il mio bene non c’è?</a:t>
            </a:r>
            <a:endParaRPr lang="it-IT" dirty="0">
              <a:solidFill>
                <a:srgbClr val="FF66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Se ho completato la ricerca e ho verificato che il bene a cui vorrei collegare un libro non c’è, e penso che potrebbe essere censito (ha più di 70 anni e credo possa essere pubblico o ecclesiastico), lo segnalo sulla mappa utilizzando la bandierina verde in alto al centro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7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rgbClr val="FF6600"/>
                </a:solidFill>
              </a:rPr>
              <a:t>Ad esempio non ho trovato la chiesa di S. Maria Assunta a Tolè e in effetti non c’è sulla mappa</a:t>
            </a:r>
            <a:endParaRPr lang="it-IT" sz="3200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00" y="1918446"/>
            <a:ext cx="9050200" cy="4589929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116540" y="2560638"/>
            <a:ext cx="1775013" cy="675621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347445" y="4240306"/>
            <a:ext cx="457201" cy="770965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984810" y="2222827"/>
            <a:ext cx="1775013" cy="675621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4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75" y="274638"/>
            <a:ext cx="8901953" cy="1482444"/>
          </a:xfrm>
        </p:spPr>
        <p:txBody>
          <a:bodyPr/>
          <a:lstStyle/>
          <a:p>
            <a:r>
              <a:rPr lang="it-IT" sz="2400" dirty="0" smtClean="0">
                <a:solidFill>
                  <a:srgbClr val="FF6600"/>
                </a:solidFill>
              </a:rPr>
              <a:t>Clicco sul punto che mi interessa e inserisco le principali informazioni a mia disposizione (ad esempio la datazione desunta dal libro); posso anche fotografare una pagina e caricare l’immagine</a:t>
            </a:r>
            <a:endParaRPr lang="it-IT" sz="2400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7" r="-360"/>
          <a:stretch/>
        </p:blipFill>
        <p:spPr>
          <a:xfrm>
            <a:off x="107574" y="1900517"/>
            <a:ext cx="8832745" cy="41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contenuto 1"/>
          <p:cNvSpPr>
            <a:spLocks noGrp="1"/>
          </p:cNvSpPr>
          <p:nvPr>
            <p:ph idx="1"/>
          </p:nvPr>
        </p:nvSpPr>
        <p:spPr>
          <a:xfrm>
            <a:off x="457200" y="1913965"/>
            <a:ext cx="8229600" cy="4525963"/>
          </a:xfrm>
        </p:spPr>
        <p:txBody>
          <a:bodyPr/>
          <a:lstStyle/>
          <a:p>
            <a:pPr marL="0" indent="0" algn="just" eaLnBrk="1" hangingPunct="1">
              <a:buFont typeface="Symbol" panose="05050102010706020507" pitchFamily="18" charset="2"/>
              <a:buNone/>
            </a:pPr>
            <a:r>
              <a:rPr lang="it-IT" altLang="it-IT" dirty="0" smtClean="0"/>
              <a:t>Tutte le segnalazioni sono attentamente valutate dallo staff del </a:t>
            </a:r>
            <a:r>
              <a:rPr lang="it-IT" altLang="it-IT" dirty="0" err="1" smtClean="0"/>
              <a:t>WebGIS</a:t>
            </a:r>
            <a:r>
              <a:rPr lang="it-IT" altLang="it-IT" dirty="0" smtClean="0"/>
              <a:t> e le foto e i nuovi beni arricchiscono le sue mappe.</a:t>
            </a:r>
          </a:p>
          <a:p>
            <a:pPr marL="0" indent="0" algn="just" eaLnBrk="1" hangingPunct="1">
              <a:buFont typeface="Symbol" panose="05050102010706020507" pitchFamily="18" charset="2"/>
              <a:buNone/>
            </a:pPr>
            <a:r>
              <a:rPr lang="it-IT" altLang="it-IT" dirty="0" smtClean="0"/>
              <a:t>Lo staff cerca di esaminare ad ogni segnalazione in pochi giorni, se necessario chiedendo informazioni aggiuntive.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FF6600"/>
                </a:solidFill>
              </a:rPr>
              <a:t>Cosa succede quando faccio una segnalazione?</a:t>
            </a:r>
            <a:endParaRPr lang="it-IT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1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contenuto 1"/>
          <p:cNvSpPr>
            <a:spLocks noGrp="1"/>
          </p:cNvSpPr>
          <p:nvPr>
            <p:ph idx="1"/>
          </p:nvPr>
        </p:nvSpPr>
        <p:spPr>
          <a:xfrm>
            <a:off x="395288" y="1403350"/>
            <a:ext cx="8280400" cy="3451225"/>
          </a:xfrm>
        </p:spPr>
        <p:txBody>
          <a:bodyPr/>
          <a:lstStyle/>
          <a:p>
            <a:pPr marL="0" indent="0" algn="just" eaLnBrk="1" hangingPunct="1">
              <a:buFont typeface="Symbol" panose="05050102010706020507" pitchFamily="18" charset="2"/>
              <a:buNone/>
            </a:pPr>
            <a:r>
              <a:rPr lang="it-IT" altLang="it-IT" dirty="0" smtClean="0"/>
              <a:t>Se segnalo una struttura architettonica che non è tutelata, ad esempio non ha 70 anni o non è pubblica/ecclesiastica, o è troppo minuta per essere cartografata (un cippo..), essa non viene pubblicata nel </a:t>
            </a:r>
            <a:r>
              <a:rPr lang="it-IT" altLang="it-IT" dirty="0" err="1" smtClean="0"/>
              <a:t>WebGIS</a:t>
            </a:r>
            <a:r>
              <a:rPr lang="it-IT" altLang="it-IT" dirty="0" smtClean="0"/>
              <a:t> e ne viene data motivazione all’autore della segnalazione.</a:t>
            </a:r>
          </a:p>
          <a:p>
            <a:pPr marL="0" indent="0" algn="just" eaLnBrk="1" hangingPunct="1">
              <a:buFont typeface="Symbol" panose="05050102010706020507" pitchFamily="18" charset="2"/>
              <a:buNone/>
            </a:pPr>
            <a:endParaRPr lang="it-IT" altLang="it-IT" dirty="0" smtClean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45500" cy="1054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FF6600"/>
                </a:solidFill>
              </a:rPr>
              <a:t>Cosa succede se segnalo qualcosa che non è tutelato?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4037" name="Immagin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088" y="4708460"/>
            <a:ext cx="2670316" cy="207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0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57972" y="117695"/>
            <a:ext cx="7745505" cy="6126162"/>
          </a:xfrm>
          <a:extLst/>
        </p:spPr>
        <p:txBody>
          <a:bodyPr rtlCol="0">
            <a:normAutofit fontScale="92500" lnSpcReduction="20000"/>
          </a:bodyPr>
          <a:lstStyle/>
          <a:p>
            <a:pPr lvl="8">
              <a:buFont typeface="Arial"/>
              <a:buNone/>
              <a:defRPr/>
            </a:pPr>
            <a:endParaRPr lang="it-IT" sz="3200" dirty="0" smtClean="0">
              <a:solidFill>
                <a:schemeClr val="accent6">
                  <a:lumMod val="75000"/>
                </a:schemeClr>
              </a:solidFill>
              <a:latin typeface="Titillium Web" panose="00000500000000000000" pitchFamily="2" charset="0"/>
            </a:endParaRPr>
          </a:p>
          <a:p>
            <a:pPr lvl="8">
              <a:buFont typeface="Arial"/>
              <a:buNone/>
              <a:defRPr/>
            </a:pPr>
            <a:endParaRPr lang="it-IT" sz="3200" dirty="0" smtClean="0">
              <a:solidFill>
                <a:schemeClr val="accent6">
                  <a:lumMod val="75000"/>
                </a:schemeClr>
              </a:solidFill>
              <a:latin typeface="Titillium Web" panose="00000500000000000000" pitchFamily="2" charset="0"/>
            </a:endParaRPr>
          </a:p>
          <a:p>
            <a:pPr lvl="8">
              <a:buFont typeface="Arial"/>
              <a:buNone/>
              <a:defRPr/>
            </a:pPr>
            <a:endParaRPr lang="it-IT" sz="3200" dirty="0" smtClean="0">
              <a:solidFill>
                <a:schemeClr val="accent6">
                  <a:lumMod val="75000"/>
                </a:schemeClr>
              </a:solidFill>
              <a:latin typeface="Titillium Web" panose="00000500000000000000" pitchFamily="2" charset="0"/>
            </a:endParaRPr>
          </a:p>
          <a:p>
            <a:pPr lvl="8">
              <a:buFont typeface="Arial"/>
              <a:buNone/>
              <a:defRPr/>
            </a:pPr>
            <a:endParaRPr lang="it-IT" sz="3200" dirty="0" smtClean="0">
              <a:solidFill>
                <a:schemeClr val="accent6">
                  <a:lumMod val="75000"/>
                </a:schemeClr>
              </a:solidFill>
              <a:latin typeface="Titillium Web" panose="00000500000000000000" pitchFamily="2" charset="0"/>
            </a:endParaRPr>
          </a:p>
          <a:p>
            <a:pPr marL="806450" lvl="8" indent="-177800">
              <a:buFont typeface="Wingdings" pitchFamily="2" charset="2"/>
              <a:buChar char="v"/>
              <a:defRPr/>
            </a:pPr>
            <a:r>
              <a:rPr lang="it-IT" sz="4800" dirty="0" smtClean="0">
                <a:solidFill>
                  <a:schemeClr val="accent6">
                    <a:lumMod val="75000"/>
                  </a:schemeClr>
                </a:solidFill>
                <a:latin typeface="Titillium Web" panose="00000500000000000000" pitchFamily="2" charset="0"/>
              </a:rPr>
              <a:t>DALLA TUTELA </a:t>
            </a:r>
          </a:p>
          <a:p>
            <a:pPr lvl="8">
              <a:buFont typeface="Arial"/>
              <a:buNone/>
              <a:defRPr/>
            </a:pPr>
            <a:r>
              <a:rPr lang="it-IT" sz="4800" dirty="0" smtClean="0">
                <a:solidFill>
                  <a:schemeClr val="accent6">
                    <a:lumMod val="75000"/>
                  </a:schemeClr>
                </a:solidFill>
                <a:latin typeface="Titillium Web" panose="00000500000000000000" pitchFamily="2" charset="0"/>
              </a:rPr>
              <a:t>AL PRENDERSI CURA</a:t>
            </a:r>
          </a:p>
          <a:p>
            <a:pPr lvl="8">
              <a:buFont typeface="Arial"/>
              <a:buNone/>
              <a:defRPr/>
            </a:pPr>
            <a:endParaRPr lang="it-IT" sz="4800" dirty="0" smtClean="0">
              <a:solidFill>
                <a:schemeClr val="accent6">
                  <a:lumMod val="75000"/>
                </a:schemeClr>
              </a:solidFill>
              <a:latin typeface="Titillium Web" panose="00000500000000000000" pitchFamily="2" charset="0"/>
            </a:endParaRPr>
          </a:p>
          <a:p>
            <a:pPr marL="1071563" lvl="8" indent="-354013">
              <a:buFont typeface="Wingdings" pitchFamily="2" charset="2"/>
              <a:buChar char="v"/>
              <a:defRPr/>
            </a:pPr>
            <a:r>
              <a:rPr lang="it-IT" sz="4800" dirty="0" smtClean="0">
                <a:solidFill>
                  <a:schemeClr val="accent6">
                    <a:lumMod val="75000"/>
                  </a:schemeClr>
                </a:solidFill>
                <a:latin typeface="Titillium Web" panose="00000500000000000000" pitchFamily="2" charset="0"/>
              </a:rPr>
              <a:t>DAL CONOSCERE</a:t>
            </a:r>
          </a:p>
          <a:p>
            <a:pPr lvl="8">
              <a:buFont typeface="Arial"/>
              <a:buNone/>
              <a:defRPr/>
            </a:pPr>
            <a:r>
              <a:rPr lang="it-IT" sz="4800" dirty="0" smtClean="0">
                <a:solidFill>
                  <a:schemeClr val="accent6">
                    <a:lumMod val="75000"/>
                  </a:schemeClr>
                </a:solidFill>
                <a:latin typeface="Titillium Web" panose="00000500000000000000" pitchFamily="2" charset="0"/>
              </a:rPr>
              <a:t>ALL’AMARE</a:t>
            </a:r>
            <a:endParaRPr lang="it-IT" sz="4800" dirty="0">
              <a:solidFill>
                <a:schemeClr val="accent6">
                  <a:lumMod val="75000"/>
                </a:schemeClr>
              </a:solidFill>
              <a:latin typeface="Titillium Web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8" y="1166813"/>
            <a:ext cx="3240087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038" y="4083050"/>
            <a:ext cx="662146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881937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423863"/>
            <a:ext cx="7881937" cy="61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hlinkClick r:id="rId4"/>
          </p:cNvPr>
          <p:cNvSpPr/>
          <p:nvPr/>
        </p:nvSpPr>
        <p:spPr>
          <a:xfrm>
            <a:off x="4356100" y="3570288"/>
            <a:ext cx="3024188" cy="720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Freccia in giù 4">
            <a:hlinkClick r:id="rId5" action="ppaction://hlinksldjump"/>
          </p:cNvPr>
          <p:cNvSpPr/>
          <p:nvPr/>
        </p:nvSpPr>
        <p:spPr>
          <a:xfrm>
            <a:off x="8748713" y="6453188"/>
            <a:ext cx="215900" cy="2159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>
                <a:solidFill>
                  <a:srgbClr val="FF6600"/>
                </a:solidFill>
              </a:rPr>
              <a:t>Oggi la mappatura riguarda in modo uniforme tutta l’Emilia-Romagna</a:t>
            </a:r>
            <a:endParaRPr lang="it-IT" sz="4000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2" y="1945343"/>
            <a:ext cx="8896473" cy="45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3292475"/>
            <a:ext cx="38735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+mn-cs"/>
              </a:rPr>
              <a:t>Versione mobile</a:t>
            </a:r>
          </a:p>
        </p:txBody>
      </p:sp>
      <p:pic>
        <p:nvPicPr>
          <p:cNvPr id="50179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338" y="36513"/>
            <a:ext cx="3270250" cy="6784975"/>
          </a:xfrm>
          <a:prstGeom prst="rect">
            <a:avLst/>
          </a:prstGeom>
          <a:noFill/>
          <a:ln w="38100">
            <a:solidFill>
              <a:srgbClr val="C960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338" y="36513"/>
            <a:ext cx="3270250" cy="6784975"/>
          </a:xfrm>
          <a:prstGeom prst="rect">
            <a:avLst/>
          </a:prstGeom>
          <a:noFill/>
          <a:ln w="38100">
            <a:solidFill>
              <a:srgbClr val="C9600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4515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3688" y="274638"/>
            <a:ext cx="8556625" cy="6461125"/>
          </a:xfrm>
        </p:spPr>
      </p:pic>
    </p:spTree>
    <p:extLst>
      <p:ext uri="{BB962C8B-B14F-4D97-AF65-F5344CB8AC3E}">
        <p14:creationId xmlns:p14="http://schemas.microsoft.com/office/powerpoint/2010/main" val="33388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51203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63" y="-38100"/>
            <a:ext cx="9042400" cy="6896100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3" y="-38100"/>
            <a:ext cx="90233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225" y="-38100"/>
            <a:ext cx="64389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475" y="0"/>
            <a:ext cx="653415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-20638"/>
            <a:ext cx="6534150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425" y="-20638"/>
            <a:ext cx="65278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2"/>
          <p:cNvSpPr txBox="1">
            <a:spLocks/>
          </p:cNvSpPr>
          <p:nvPr/>
        </p:nvSpPr>
        <p:spPr bwMode="auto">
          <a:xfrm>
            <a:off x="0" y="412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FF9933"/>
                </a:solidFill>
                <a:latin typeface="Titillium Web" panose="00000500000000000000" pitchFamily="2" charset="0"/>
              </a:rPr>
              <a:t>Collegamento ai libri che parlano del bene culturale </a:t>
            </a:r>
            <a:r>
              <a:rPr lang="it-IT" altLang="it-IT" sz="28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viene così valorizzato e portato all’attenzione del grande pubblico</a:t>
            </a:r>
            <a:endParaRPr lang="it-IT" altLang="it-IT" sz="2800" dirty="0">
              <a:solidFill>
                <a:srgbClr val="FF9933"/>
              </a:solidFill>
              <a:latin typeface="Titillium Web" panose="00000500000000000000" pitchFamily="2" charset="0"/>
            </a:endParaRPr>
          </a:p>
        </p:txBody>
      </p:sp>
      <p:pic>
        <p:nvPicPr>
          <p:cNvPr id="59395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163" y="1112838"/>
            <a:ext cx="7713662" cy="5859462"/>
          </a:xfrm>
        </p:spPr>
      </p:pic>
    </p:spTree>
    <p:extLst>
      <p:ext uri="{BB962C8B-B14F-4D97-AF65-F5344CB8AC3E}">
        <p14:creationId xmlns:p14="http://schemas.microsoft.com/office/powerpoint/2010/main" val="6028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0419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5725"/>
            <a:ext cx="9148763" cy="6943725"/>
          </a:xfrm>
        </p:spPr>
      </p:pic>
      <p:sp>
        <p:nvSpPr>
          <p:cNvPr id="4" name="Rettangolo 3"/>
          <p:cNvSpPr/>
          <p:nvPr/>
        </p:nvSpPr>
        <p:spPr>
          <a:xfrm>
            <a:off x="0" y="2824163"/>
            <a:ext cx="9070975" cy="488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9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1443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713" y="0"/>
            <a:ext cx="8666162" cy="6858000"/>
          </a:xfrm>
        </p:spPr>
      </p:pic>
    </p:spTree>
    <p:extLst>
      <p:ext uri="{BB962C8B-B14F-4D97-AF65-F5344CB8AC3E}">
        <p14:creationId xmlns:p14="http://schemas.microsoft.com/office/powerpoint/2010/main" val="10937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2467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25" y="0"/>
            <a:ext cx="9023350" cy="6858000"/>
          </a:xfrm>
        </p:spPr>
      </p:pic>
      <p:sp>
        <p:nvSpPr>
          <p:cNvPr id="5" name="Rettangolo 4"/>
          <p:cNvSpPr/>
          <p:nvPr/>
        </p:nvSpPr>
        <p:spPr>
          <a:xfrm>
            <a:off x="0" y="601663"/>
            <a:ext cx="9070975" cy="488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44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54275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63" y="0"/>
            <a:ext cx="9144000" cy="6953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55299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63" y="0"/>
            <a:ext cx="9144000" cy="6892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56323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38" y="0"/>
            <a:ext cx="9061450" cy="6867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438" y="1547813"/>
            <a:ext cx="8559800" cy="528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2"/>
          <p:cNvSpPr txBox="1">
            <a:spLocks/>
          </p:cNvSpPr>
          <p:nvPr/>
        </p:nvSpPr>
        <p:spPr>
          <a:xfrm>
            <a:off x="0" y="354013"/>
            <a:ext cx="9144000" cy="1054100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48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Un sistema integrato di consultazione e documentazione dedicato al patrimonio </a:t>
            </a:r>
            <a:r>
              <a:rPr lang="it-IT" sz="48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culturale, accessibile da desktop e da mobile </a:t>
            </a:r>
            <a:endParaRPr lang="it-IT" sz="4800" dirty="0">
              <a:solidFill>
                <a:srgbClr val="FF9933"/>
              </a:solidFill>
              <a:latin typeface="Titillium Web" panose="00000500000000000000" pitchFamily="2" charset="0"/>
            </a:endParaRPr>
          </a:p>
        </p:txBody>
      </p:sp>
      <p:sp>
        <p:nvSpPr>
          <p:cNvPr id="4" name="Ovale 3"/>
          <p:cNvSpPr/>
          <p:nvPr/>
        </p:nvSpPr>
        <p:spPr>
          <a:xfrm>
            <a:off x="5462588" y="3633788"/>
            <a:ext cx="288925" cy="2889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98438" y="2462213"/>
            <a:ext cx="2024062" cy="7858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7587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83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8611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38" y="-46038"/>
            <a:ext cx="9061450" cy="69230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8" y="-25400"/>
            <a:ext cx="9101137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" y="0"/>
            <a:ext cx="9074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" y="0"/>
            <a:ext cx="9072562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3" y="0"/>
            <a:ext cx="9075737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65539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013" y="0"/>
            <a:ext cx="89725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58371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" y="0"/>
            <a:ext cx="8955088" cy="68595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89550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63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3" y="0"/>
            <a:ext cx="8963025" cy="6865938"/>
          </a:xfr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73731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38" y="0"/>
            <a:ext cx="90297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74755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38" y="0"/>
            <a:ext cx="90297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75779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" y="-7938"/>
            <a:ext cx="9134475" cy="686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76803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" y="-49213"/>
            <a:ext cx="9144000" cy="6951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77827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7463"/>
            <a:ext cx="9144000" cy="6916738"/>
          </a:xfrm>
        </p:spPr>
      </p:pic>
      <p:sp>
        <p:nvSpPr>
          <p:cNvPr id="5" name="Ovale 4"/>
          <p:cNvSpPr/>
          <p:nvPr/>
        </p:nvSpPr>
        <p:spPr>
          <a:xfrm>
            <a:off x="190500" y="1919288"/>
            <a:ext cx="1139825" cy="23495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190500" y="2154238"/>
            <a:ext cx="1574800" cy="30797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1330325" y="1557338"/>
            <a:ext cx="1139825" cy="23495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1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288" y="1165225"/>
            <a:ext cx="8796337" cy="5281613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41300" y="111125"/>
            <a:ext cx="8782050" cy="10541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10.000</a:t>
            </a:r>
            <a:r>
              <a:rPr lang="it-IT" sz="40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 </a:t>
            </a:r>
            <a:r>
              <a:rPr lang="it-IT" sz="4000" dirty="0" smtClean="0">
                <a:solidFill>
                  <a:srgbClr val="FF9933"/>
                </a:solidFill>
                <a:latin typeface="Titillium Web" panose="00000500000000000000" pitchFamily="2" charset="0"/>
              </a:rPr>
              <a:t>beni architettonici nel territorio</a:t>
            </a:r>
            <a:endParaRPr lang="it-IT" sz="4000" dirty="0">
              <a:solidFill>
                <a:srgbClr val="FF9933"/>
              </a:solidFill>
              <a:latin typeface="Titillium Web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0"/>
            <a:ext cx="4984750" cy="6861175"/>
          </a:xfr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79875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513" y="0"/>
            <a:ext cx="9070975" cy="6886575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07097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-9525"/>
            <a:ext cx="907097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80899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1673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49213"/>
            <a:ext cx="9148763" cy="689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6913"/>
          </a:xfrm>
        </p:spPr>
        <p:txBody>
          <a:bodyPr/>
          <a:lstStyle/>
          <a:p>
            <a:r>
              <a:rPr lang="it-IT" altLang="it-IT" smtClean="0">
                <a:solidFill>
                  <a:srgbClr val="E84D0E"/>
                </a:solidFill>
                <a:latin typeface="Titillium Web" panose="00000500000000000000" pitchFamily="2" charset="0"/>
              </a:rPr>
              <a:t>Dati aperti</a:t>
            </a:r>
          </a:p>
        </p:txBody>
      </p:sp>
      <p:pic>
        <p:nvPicPr>
          <p:cNvPr id="88067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7950" y="0"/>
            <a:ext cx="9359900" cy="7097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90115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"/>
          <a:stretch>
            <a:fillRect/>
          </a:stretch>
        </p:blipFill>
        <p:spPr>
          <a:xfrm>
            <a:off x="0" y="6350"/>
            <a:ext cx="9144000" cy="6972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olo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96300" cy="1054100"/>
          </a:xfrm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rgbClr val="E84D0E"/>
                </a:solidFill>
                <a:latin typeface="Titillium Web" panose="00000500000000000000" pitchFamily="2" charset="0"/>
              </a:rPr>
              <a:t>Il contributo più importante… quello dei cittadini</a:t>
            </a:r>
          </a:p>
        </p:txBody>
      </p:sp>
      <p:pic>
        <p:nvPicPr>
          <p:cNvPr id="91139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38" y="1571625"/>
            <a:ext cx="8975725" cy="4702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325" y="692150"/>
            <a:ext cx="8250238" cy="5556250"/>
          </a:xfrm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6554788" y="5645150"/>
            <a:ext cx="212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Sabrina Alliata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34925"/>
            <a:ext cx="9066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5018088" y="6465888"/>
            <a:ext cx="212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Simone Fagnani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7054850" y="6500813"/>
            <a:ext cx="212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Andrea Lazzarelli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68338" y="569913"/>
            <a:ext cx="3657600" cy="3844925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it-IT" dirty="0"/>
              <a:t>buon giorno... </a:t>
            </a:r>
            <a:r>
              <a:rPr lang="it-IT" dirty="0" smtClean="0"/>
              <a:t>bell'iniziativa</a:t>
            </a:r>
            <a:r>
              <a:rPr lang="it-IT" dirty="0"/>
              <a:t>... io l'ho presa come una "caccia al tesoro".. tantissime chiese qua dalla mia zona non sono presenti nel vostro archivio e provo a fotografarle io. buona giornata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600" y="3429000"/>
            <a:ext cx="4449763" cy="2578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4932363" y="5568950"/>
            <a:ext cx="855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82 foto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263"/>
            <a:ext cx="914400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4643438" y="6154738"/>
            <a:ext cx="199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Michele Montefiori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5" grpId="0"/>
      <p:bldP spid="7" grpId="0" animBg="1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" name="Segnaposto contenuto 1"/>
          <p:cNvSpPr txBox="1">
            <a:spLocks/>
          </p:cNvSpPr>
          <p:nvPr/>
        </p:nvSpPr>
        <p:spPr bwMode="auto">
          <a:xfrm>
            <a:off x="668338" y="569913"/>
            <a:ext cx="3657600" cy="3844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3651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3651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08125" indent="-3190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3190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3190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3190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3190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3190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it-IT" altLang="it-IT" sz="2400">
                <a:solidFill>
                  <a:srgbClr val="262626"/>
                </a:solidFill>
              </a:rPr>
              <a:t>La Vostra iniziativa di creare un archivio di immagini di tutti i beni culturali della nostra bellissima Regione, mi piace e sicuramente continuerò, nel mio piccolo, a contribuire ed inviare fotografie.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3319463"/>
            <a:ext cx="4408488" cy="25542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4787900" y="5441950"/>
            <a:ext cx="973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125 foto</a:t>
            </a:r>
          </a:p>
        </p:txBody>
      </p:sp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1378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CasellaDiTesto 6"/>
          <p:cNvSpPr txBox="1">
            <a:spLocks noChangeArrowheads="1"/>
          </p:cNvSpPr>
          <p:nvPr/>
        </p:nvSpPr>
        <p:spPr bwMode="auto">
          <a:xfrm>
            <a:off x="4643438" y="6475413"/>
            <a:ext cx="1395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Vanni Lazzari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Immagin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5800" y="-95250"/>
            <a:ext cx="98298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" y="188913"/>
            <a:ext cx="3951288" cy="3878262"/>
          </a:xfrm>
        </p:spPr>
      </p:pic>
      <p:sp>
        <p:nvSpPr>
          <p:cNvPr id="4" name="Segnaposto contenuto 1"/>
          <p:cNvSpPr txBox="1">
            <a:spLocks/>
          </p:cNvSpPr>
          <p:nvPr/>
        </p:nvSpPr>
        <p:spPr>
          <a:xfrm>
            <a:off x="4229100" y="2128044"/>
            <a:ext cx="4478337" cy="45878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 smtClean="0"/>
              <a:t>…sono </a:t>
            </a:r>
            <a:r>
              <a:rPr lang="it-IT" dirty="0"/>
              <a:t>già molto soddisfatto </a:t>
            </a:r>
            <a:r>
              <a:rPr lang="it-IT" dirty="0" smtClean="0"/>
              <a:t>perché </a:t>
            </a:r>
            <a:r>
              <a:rPr lang="it-IT" dirty="0"/>
              <a:t>ho potuto vedere già qualche mia foto pubblicata. Devo dire che la qualità del materiale è molto alta e comunque è stata una bellissima iniziativa alla quale ho avuto l'onore ed il piacere di partecipare: sarebbe bello se la poteste riproporre periodicamente, sono sicuro che servirà come è servita a me per conoscere ed apprezzare ancora di più il patrimonio di bellezza presente nella nostra regione.</a:t>
            </a:r>
            <a:br>
              <a:rPr lang="it-IT" dirty="0"/>
            </a:br>
            <a:endParaRPr lang="it-IT" dirty="0"/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/>
              <a:t>Sono altresì sicuro che questa iniziativa potrebbe essere proposta a che a livello nazionale: ci potrebbe fare amare un </a:t>
            </a:r>
            <a:r>
              <a:rPr lang="it-IT" dirty="0" smtClean="0"/>
              <a:t>po’ </a:t>
            </a:r>
            <a:r>
              <a:rPr lang="it-IT" dirty="0"/>
              <a:t>di più questo paese ricco di storia e storie, monumenti e persone.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908050"/>
            <a:ext cx="7826375" cy="5649913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0" y="0"/>
            <a:ext cx="6096000" cy="793750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Titillium Web" panose="00000500000000000000" pitchFamily="2" charset="0"/>
              </a:rPr>
              <a:t>Collegamento ai grandi cataloghi nazionali</a:t>
            </a:r>
            <a:endParaRPr lang="it-IT" sz="2400" dirty="0">
              <a:solidFill>
                <a:schemeClr val="accent6">
                  <a:lumMod val="75000"/>
                </a:schemeClr>
              </a:solidFill>
              <a:latin typeface="Titillium Web" panose="00000500000000000000" pitchFamily="2" charset="0"/>
            </a:endParaRPr>
          </a:p>
        </p:txBody>
      </p:sp>
      <p:pic>
        <p:nvPicPr>
          <p:cNvPr id="5" name="Segnaposto contenuto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3124200"/>
            <a:ext cx="5330825" cy="1187450"/>
          </a:xfrm>
          <a:prstGeom prst="rect">
            <a:avLst/>
          </a:prstGeom>
          <a:noFill/>
          <a:ln w="19050">
            <a:solidFill>
              <a:srgbClr val="E84D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olo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it-IT" altLang="it-IT" smtClean="0">
                <a:solidFill>
                  <a:srgbClr val="E84D0E"/>
                </a:solidFill>
                <a:latin typeface="Titillium Web" panose="00000500000000000000" pitchFamily="2" charset="0"/>
              </a:rPr>
              <a:t>Punti di forza</a:t>
            </a:r>
          </a:p>
        </p:txBody>
      </p:sp>
      <p:sp>
        <p:nvSpPr>
          <p:cNvPr id="99331" name="Segnaposto contenuto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4525962"/>
          </a:xfrm>
        </p:spPr>
        <p:txBody>
          <a:bodyPr/>
          <a:lstStyle/>
          <a:p>
            <a:r>
              <a:rPr lang="it-IT" altLang="it-IT" sz="2800" smtClean="0">
                <a:latin typeface="Titillium Web" panose="00000500000000000000" pitchFamily="2" charset="0"/>
              </a:rPr>
              <a:t>Coinvolgimento dei cittadini nella valorizzazione del proprio territorio</a:t>
            </a:r>
          </a:p>
          <a:p>
            <a:r>
              <a:rPr lang="it-IT" altLang="it-IT" sz="2800" smtClean="0">
                <a:latin typeface="Titillium Web" panose="00000500000000000000" pitchFamily="2" charset="0"/>
              </a:rPr>
              <a:t>Sviluppo di itinerari in collaborazione con le associazioni presenti sul territorio senza duplicare iniziative e progetti</a:t>
            </a:r>
          </a:p>
          <a:p>
            <a:r>
              <a:rPr lang="it-IT" altLang="it-IT" sz="2800" smtClean="0">
                <a:latin typeface="Titillium Web" panose="00000500000000000000" pitchFamily="2" charset="0"/>
              </a:rPr>
              <a:t>Grande crescita dell’interesse per questo tipo di proposte di valorizzazione (+40% delle visite al sito nel 2020 nonostante mesi di lockdown; circa duemila visite alla settimana)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chemeClr val="accent6">
                    <a:lumMod val="75000"/>
                  </a:schemeClr>
                </a:solidFill>
              </a:rPr>
              <a:t>Conclusioni</a:t>
            </a:r>
            <a:endParaRPr lang="it-IT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0355" name="Segnaposto contenuto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4525962"/>
          </a:xfrm>
        </p:spPr>
        <p:txBody>
          <a:bodyPr/>
          <a:lstStyle/>
          <a:p>
            <a:r>
              <a:rPr lang="it-IT" altLang="it-IT" sz="2800" smtClean="0"/>
              <a:t>Un solo «ecosistema» in cui registrare le informazioni relative al patrimonio culturale tutelato</a:t>
            </a:r>
          </a:p>
          <a:p>
            <a:r>
              <a:rPr lang="it-IT" altLang="it-IT" sz="2800" smtClean="0"/>
              <a:t>Tutte le informazioni vengono inserite una sola volta e visualizzate su diverse piattaforme in uscita</a:t>
            </a:r>
          </a:p>
          <a:p>
            <a:r>
              <a:rPr lang="it-IT" altLang="it-IT" sz="2800" smtClean="0"/>
              <a:t>Ogni livello di conoscenza dialoga in base alla sua posizione nello spazio con gli altri mantenendoli aggiornati</a:t>
            </a:r>
          </a:p>
          <a:p>
            <a:r>
              <a:rPr lang="it-IT" altLang="it-IT" sz="2800" smtClean="0"/>
              <a:t>Cardini del progetto sono l’affidabilità delle georeferenziazioni (areali) e la sinteticità delle schedature</a:t>
            </a:r>
          </a:p>
          <a:p>
            <a:r>
              <a:rPr lang="it-IT" altLang="it-IT" sz="2800" smtClean="0"/>
              <a:t>Disponibilità delle informazioni per migliorare il lavoro quotidiano dei tecnici e il dialogo con i cittadini</a:t>
            </a:r>
          </a:p>
          <a:p>
            <a:r>
              <a:rPr lang="it-IT" altLang="it-IT" sz="2800" smtClean="0"/>
              <a:t>Infrastruttura e dati in formati open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101379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773488"/>
            <a:ext cx="4597400" cy="3068637"/>
          </a:xfrm>
        </p:spPr>
      </p:pic>
      <p:pic>
        <p:nvPicPr>
          <p:cNvPr id="101380" name="Immagin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25" y="0"/>
            <a:ext cx="5311775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3906838"/>
            <a:ext cx="3856037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Immagin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23622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-52388"/>
            <a:ext cx="4597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8275" y="136525"/>
            <a:ext cx="388620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Sentire proprio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43138" y="1497013"/>
            <a:ext cx="39433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bene comune</a:t>
            </a:r>
          </a:p>
        </p:txBody>
      </p:sp>
      <p:pic>
        <p:nvPicPr>
          <p:cNvPr id="102405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42063"/>
            <a:ext cx="33655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smtClean="0">
                <a:solidFill>
                  <a:srgbClr val="FF6600"/>
                </a:solidFill>
                <a:latin typeface="Titillium Web" panose="00000500000000000000" pitchFamily="2" charset="0"/>
              </a:rPr>
              <a:t>CONTATTI</a:t>
            </a:r>
            <a:br>
              <a:rPr lang="it-IT" dirty="0" smtClean="0">
                <a:solidFill>
                  <a:srgbClr val="FF6600"/>
                </a:solidFill>
                <a:latin typeface="Titillium Web" panose="00000500000000000000" pitchFamily="2" charset="0"/>
              </a:rPr>
            </a:b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>Segretariato regionale del </a:t>
            </a:r>
            <a:r>
              <a:rPr lang="it-IT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>MiC</a:t>
            </a: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> per l’Emilia-Romagna</a:t>
            </a:r>
            <a:b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</a:br>
            <a:r>
              <a:rPr lang="it-IT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>Ufficio Paesaggio e Cartografia</a:t>
            </a:r>
            <a:endParaRPr lang="it-IT" dirty="0">
              <a:solidFill>
                <a:srgbClr val="FF6600"/>
              </a:solidFill>
              <a:latin typeface="Titillium Web" panose="00000500000000000000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15950" y="4440238"/>
            <a:ext cx="7910513" cy="574675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  <a:hlinkClick r:id="rId2"/>
              </a:rPr>
              <a:t>www.tourer.it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>            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>                                                      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  <a:hlinkClick r:id="rId3"/>
              </a:rPr>
              <a:t>tourer@cultura.gov.it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> </a:t>
            </a:r>
            <a:endParaRPr lang="it-IT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Titillium Web" panose="00000500000000000000" pitchFamily="2" charset="0"/>
            </a:endParaRPr>
          </a:p>
          <a:p>
            <a:pPr algn="just">
              <a:defRPr/>
            </a:pP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  <a:t/>
            </a:r>
            <a:b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 Web" panose="00000500000000000000" pitchFamily="2" charset="0"/>
              </a:rPr>
            </a:b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581025" y="384175"/>
            <a:ext cx="8015288" cy="6059488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3429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" y="5786438"/>
            <a:ext cx="9779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74750" y="6270625"/>
            <a:ext cx="3092450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i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anose="030B0504020000000003" pitchFamily="66" charset="0"/>
              </a:rPr>
              <a:t>Grazie per l’attenzione</a:t>
            </a:r>
          </a:p>
        </p:txBody>
      </p:sp>
      <p:pic>
        <p:nvPicPr>
          <p:cNvPr id="103431" name="Immagin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763" y="620713"/>
            <a:ext cx="29924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81025" y="3844925"/>
            <a:ext cx="36925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2000" u="sng" dirty="0">
                <a:solidFill>
                  <a:srgbClr val="0000FF"/>
                </a:solidFill>
                <a:latin typeface="Titillium Web" panose="00000500000000000000" pitchFamily="2" charset="0"/>
                <a:cs typeface="+mn-cs"/>
              </a:rPr>
              <a:t>www.patrimonioculturale-er.it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124450" y="3844925"/>
            <a:ext cx="34718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2000" u="sng" dirty="0" smtClean="0">
                <a:solidFill>
                  <a:srgbClr val="0000FF"/>
                </a:solidFill>
                <a:latin typeface="Titillium Web" panose="00000500000000000000" pitchFamily="2" charset="0"/>
                <a:cs typeface="+mn-cs"/>
              </a:rPr>
              <a:t>sr-ero.webgis@cultura.gov.it</a:t>
            </a:r>
            <a:r>
              <a:rPr lang="it-IT" altLang="it-IT" u="sng" dirty="0" smtClean="0">
                <a:solidFill>
                  <a:srgbClr val="0000FF"/>
                </a:solidFill>
              </a:rPr>
              <a:t> </a:t>
            </a:r>
            <a:endParaRPr lang="it-IT" altLang="it-IT" u="sng" dirty="0">
              <a:solidFill>
                <a:srgbClr val="0000FF"/>
              </a:solidFill>
            </a:endParaRPr>
          </a:p>
        </p:txBody>
      </p:sp>
      <p:pic>
        <p:nvPicPr>
          <p:cNvPr id="103434" name="Immagin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20713"/>
            <a:ext cx="14716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9525" y="1552575"/>
            <a:ext cx="6424613" cy="506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798888" y="2052638"/>
            <a:ext cx="2305050" cy="585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241300" y="193675"/>
            <a:ext cx="8782050" cy="1054100"/>
          </a:xfrm>
        </p:spPr>
        <p:txBody>
          <a:bodyPr/>
          <a:lstStyle/>
          <a:p>
            <a:pPr eaLnBrk="1" hangingPunct="1"/>
            <a:r>
              <a:rPr lang="it-IT" altLang="it-IT" sz="4800" smtClean="0">
                <a:solidFill>
                  <a:srgbClr val="FF9933"/>
                </a:solidFill>
              </a:rPr>
              <a:t>Denominazioni alternative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1438275"/>
            <a:ext cx="7931150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068763" y="3798888"/>
            <a:ext cx="4070350" cy="585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4491038" y="5181600"/>
            <a:ext cx="1252537" cy="344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638" y="1441450"/>
            <a:ext cx="6656387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2"/>
          <p:cNvSpPr txBox="1">
            <a:spLocks/>
          </p:cNvSpPr>
          <p:nvPr/>
        </p:nvSpPr>
        <p:spPr bwMode="auto">
          <a:xfrm>
            <a:off x="100013" y="320675"/>
            <a:ext cx="87820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800">
                <a:solidFill>
                  <a:srgbClr val="FF9933"/>
                </a:solidFill>
              </a:rPr>
              <a:t>Coordinamento con la CEI</a:t>
            </a:r>
          </a:p>
        </p:txBody>
      </p:sp>
      <p:sp>
        <p:nvSpPr>
          <p:cNvPr id="14" name="Titolo 2"/>
          <p:cNvSpPr txBox="1">
            <a:spLocks/>
          </p:cNvSpPr>
          <p:nvPr/>
        </p:nvSpPr>
        <p:spPr bwMode="auto">
          <a:xfrm>
            <a:off x="252413" y="217488"/>
            <a:ext cx="87820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800">
                <a:solidFill>
                  <a:srgbClr val="FF9933"/>
                </a:solidFill>
              </a:rPr>
              <a:t>Collaborazione con OPAC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4" grpId="0" animBg="1"/>
      <p:bldP spid="13" grpId="0"/>
      <p:bldP spid="13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6600"/>
                </a:solidFill>
              </a:rPr>
              <a:t>Rapporto molti-a-molti tra libri e beni architettonici</a:t>
            </a:r>
            <a:endParaRPr lang="it-IT" dirty="0">
              <a:solidFill>
                <a:srgbClr val="FF66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1" y="1532965"/>
            <a:ext cx="9032538" cy="4903693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4993341" y="4930588"/>
            <a:ext cx="3630706" cy="8875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781" y="1532965"/>
            <a:ext cx="9197561" cy="5100918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0" y="1882588"/>
            <a:ext cx="3630706" cy="8875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92" y="1503447"/>
            <a:ext cx="9170781" cy="5130436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5225452" y="4083424"/>
            <a:ext cx="3630706" cy="8875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783" y="1447156"/>
            <a:ext cx="9358575" cy="51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2226</TotalTime>
  <Words>1472</Words>
  <Application>Microsoft Office PowerPoint</Application>
  <PresentationFormat>Presentazione su schermo (4:3)</PresentationFormat>
  <Paragraphs>123</Paragraphs>
  <Slides>74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82" baseType="lpstr">
      <vt:lpstr>Arial</vt:lpstr>
      <vt:lpstr>Calibri</vt:lpstr>
      <vt:lpstr>Candara</vt:lpstr>
      <vt:lpstr>Segoe Script</vt:lpstr>
      <vt:lpstr>Symbol</vt:lpstr>
      <vt:lpstr>Titillium Web</vt:lpstr>
      <vt:lpstr>Wingdings</vt:lpstr>
      <vt:lpstr>Tema di Office</vt:lpstr>
      <vt:lpstr>Presentazione delle banche dati dei beni tutelati promosse dal Ministero della Cultura e diffuse attraverso le mappe interattive dei portali www.patrimonioculturale-er.it  e www.tourer.it; potenzialità offerte dal collegamento con il catalogo OPAC</vt:lpstr>
      <vt:lpstr>Dall’emergenza al quotidiano</vt:lpstr>
      <vt:lpstr>Tutta la mappatura si basa su una georeferenziazione areale, che garantisce il non sovrapporsi dei beni culturali, e quindi l’univocità degli identificativi anche lì dove si ha una grande densità di informazioni </vt:lpstr>
      <vt:lpstr>Oggi la mappatura riguarda in modo uniforme tutta l’Emilia-Romagna</vt:lpstr>
      <vt:lpstr>Presentazione standard di PowerPoint</vt:lpstr>
      <vt:lpstr>10.000 beni architettonici nel territorio</vt:lpstr>
      <vt:lpstr>Collegamento ai grandi cataloghi nazionali</vt:lpstr>
      <vt:lpstr>Denominazioni alternative</vt:lpstr>
      <vt:lpstr>Rapporto molti-a-molti tra libri e beni architettonici</vt:lpstr>
      <vt:lpstr>Presentazione standard di PowerPoint</vt:lpstr>
      <vt:lpstr>Presentazione standard di PowerPoint</vt:lpstr>
      <vt:lpstr>Quasi tutte le tutele  paesaggistiche ex art. 142 </vt:lpstr>
      <vt:lpstr>Presentazione standard di PowerPoint</vt:lpstr>
      <vt:lpstr>Alberi Monumentali d’Italia</vt:lpstr>
      <vt:lpstr>Molti alberi di grande rilievo paesaggistico</vt:lpstr>
      <vt:lpstr>Presentazione standard di PowerPoint</vt:lpstr>
      <vt:lpstr>Presentazione standard di PowerPoint</vt:lpstr>
      <vt:lpstr>Presentazione standard di PowerPoint</vt:lpstr>
      <vt:lpstr>Open data - Servizi WEB (WMS e WFS)</vt:lpstr>
      <vt:lpstr>CONDIVISIONE Utilizzo dei dati da parte di strumenti di pianificazione, piani e programmi</vt:lpstr>
      <vt:lpstr>Che cos’è un bene architettonico tutelato?</vt:lpstr>
      <vt:lpstr>Cosa implica essere tutelati?</vt:lpstr>
      <vt:lpstr>Come riconosco un bene tutelato?</vt:lpstr>
      <vt:lpstr>Ci sono altri beni tutelati? Possono non essere presenti nel WebGIS?</vt:lpstr>
      <vt:lpstr>Come cercare un bene tutelato nel WebGIS</vt:lpstr>
      <vt:lpstr>Modalità di ricerca</vt:lpstr>
      <vt:lpstr>All’interno della ricerca dei beni architettonici</vt:lpstr>
      <vt:lpstr>Restringere la ricerca</vt:lpstr>
      <vt:lpstr>Risultato soddisfacente</vt:lpstr>
      <vt:lpstr>Zoom sul bene che mi interessa</vt:lpstr>
      <vt:lpstr>Ricerca geografica</vt:lpstr>
      <vt:lpstr>E se il mio bene non c’è?</vt:lpstr>
      <vt:lpstr>Ad esempio non ho trovato la chiesa di S. Maria Assunta a Tolè e in effetti non c’è sulla mappa</vt:lpstr>
      <vt:lpstr>Clicco sul punto che mi interessa e inserisco le principali informazioni a mia disposizione (ad esempio la datazione desunta dal libro); posso anche fotografare una pagina e caricare l’immagine</vt:lpstr>
      <vt:lpstr>Cosa succede quando faccio una segnalazione?</vt:lpstr>
      <vt:lpstr>Cosa succede se segnalo qualcosa che non è tutelato?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Dati aperti</vt:lpstr>
      <vt:lpstr>Presentazione standard di PowerPoint</vt:lpstr>
      <vt:lpstr>Il contributo più importante… quello dei cittadini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Punti di forza</vt:lpstr>
      <vt:lpstr>Conclusioni</vt:lpstr>
      <vt:lpstr>Presentazione standard di PowerPoint</vt:lpstr>
      <vt:lpstr>Presentazione standard di PowerPoint</vt:lpstr>
      <vt:lpstr>CONTATTI Segretariato regionale del MiC per l’Emilia-Romagna Ufficio Paesaggio e Cartografia</vt:lpstr>
    </vt:vector>
  </TitlesOfParts>
  <Company>MIBAC Direzione Regionale 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Federica Chiura</dc:creator>
  <cp:lastModifiedBy>Ilaria Di Cocco</cp:lastModifiedBy>
  <cp:revision>108</cp:revision>
  <dcterms:created xsi:type="dcterms:W3CDTF">2018-11-26T13:49:10Z</dcterms:created>
  <dcterms:modified xsi:type="dcterms:W3CDTF">2022-07-28T13:34:30Z</dcterms:modified>
</cp:coreProperties>
</file>